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1095" r:id="rId2"/>
    <p:sldId id="1141" r:id="rId3"/>
    <p:sldId id="1096" r:id="rId4"/>
    <p:sldId id="1127" r:id="rId5"/>
    <p:sldId id="1097" r:id="rId6"/>
    <p:sldId id="1099" r:id="rId7"/>
    <p:sldId id="1124" r:id="rId8"/>
    <p:sldId id="1144" r:id="rId9"/>
    <p:sldId id="1130" r:id="rId10"/>
    <p:sldId id="1128" r:id="rId11"/>
    <p:sldId id="1100" r:id="rId12"/>
    <p:sldId id="1131" r:id="rId13"/>
    <p:sldId id="1107" r:id="rId14"/>
    <p:sldId id="1101" r:id="rId15"/>
    <p:sldId id="1102" r:id="rId16"/>
    <p:sldId id="1103" r:id="rId17"/>
    <p:sldId id="1104" r:id="rId18"/>
    <p:sldId id="1105" r:id="rId19"/>
    <p:sldId id="1172" r:id="rId20"/>
    <p:sldId id="1173" r:id="rId21"/>
    <p:sldId id="1174" r:id="rId22"/>
    <p:sldId id="1175" r:id="rId23"/>
    <p:sldId id="1106" r:id="rId24"/>
    <p:sldId id="1108" r:id="rId25"/>
    <p:sldId id="1109" r:id="rId26"/>
    <p:sldId id="1055" r:id="rId27"/>
    <p:sldId id="1162" r:id="rId28"/>
    <p:sldId id="974" r:id="rId29"/>
    <p:sldId id="270" r:id="rId30"/>
    <p:sldId id="1139" r:id="rId31"/>
    <p:sldId id="1159" r:id="rId32"/>
    <p:sldId id="1152" r:id="rId33"/>
    <p:sldId id="836" r:id="rId34"/>
    <p:sldId id="1176" r:id="rId35"/>
    <p:sldId id="1112" r:id="rId36"/>
    <p:sldId id="1146" r:id="rId37"/>
    <p:sldId id="1054" r:id="rId38"/>
    <p:sldId id="1150" r:id="rId39"/>
    <p:sldId id="1138" r:id="rId40"/>
    <p:sldId id="1136" r:id="rId41"/>
    <p:sldId id="1116" r:id="rId42"/>
    <p:sldId id="1119" r:id="rId43"/>
    <p:sldId id="1035" r:id="rId44"/>
    <p:sldId id="1113" r:id="rId45"/>
    <p:sldId id="1145" r:id="rId46"/>
    <p:sldId id="1114" r:id="rId47"/>
    <p:sldId id="1125" r:id="rId48"/>
    <p:sldId id="1169" r:id="rId49"/>
    <p:sldId id="1153" r:id="rId50"/>
    <p:sldId id="1171" r:id="rId51"/>
    <p:sldId id="499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95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44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90131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08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539169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9695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5584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421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23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433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55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03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947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114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328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165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8127-418C-4026-A0D3-88B3FB3D0C2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DC04F5-E7D0-4058-9C8B-24C172B6A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457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C16F375-EB51-4AD3-8006-893D5CFA1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3400"/>
            <a:ext cx="9144000" cy="4267200"/>
          </a:xfrm>
        </p:spPr>
        <p:txBody>
          <a:bodyPr>
            <a:normAutofit/>
          </a:bodyPr>
          <a:lstStyle/>
          <a:p>
            <a:r>
              <a:rPr lang="ru-RU" sz="5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</a:t>
            </a:r>
            <a:r>
              <a:rPr lang="ru-RU" sz="5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базовая </a:t>
            </a:r>
            <a:r>
              <a:rPr lang="ru-RU" sz="53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 качества образования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50E36D42-421A-449D-9D8B-1DF2D7B64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0600"/>
            <a:ext cx="10566400" cy="15240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В.М.Августинович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АНО ДПО « ОИПО»,</a:t>
            </a:r>
          </a:p>
          <a:p>
            <a:pPr algn="r">
              <a:spcBef>
                <a:spcPts val="0"/>
              </a:spcBef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 учитель РФ</a:t>
            </a:r>
          </a:p>
        </p:txBody>
      </p:sp>
    </p:spTree>
    <p:extLst>
      <p:ext uri="{BB962C8B-B14F-4D97-AF65-F5344CB8AC3E}">
        <p14:creationId xmlns="" xmlns:p14="http://schemas.microsoft.com/office/powerpoint/2010/main" val="38629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055FD0-4B17-4C94-B53D-A2DA776F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образования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5CCC3C-42C3-470E-B167-9F1857501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нацеленность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новых компетенций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и способность к технологическим,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организационным, социальным инновациям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и взаимная ответственность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критическое мышление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высокая социальная активность и компетентность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осуществлении социальных взаимодействий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грамотность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51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FF94B3-8FFD-42FD-8881-331A75D52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6" y="0"/>
            <a:ext cx="7521575" cy="12573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Проблемы Российских школьников по итогам международных сравнительных исследований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="" xmlns:a16="http://schemas.microsoft.com/office/drawing/2014/main" id="{4E53CF2C-77F5-420D-835F-2D1D2B9F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003300"/>
            <a:ext cx="10033000" cy="4597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функциональной грамотности обучающихся;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российских школьников сотрудничать и работать в группах, в командах;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применять знания в незнакомых ситуациях;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учебная мотивация;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образовательной среды;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дисциплины как школьников, так и учителей.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С.В.Иванова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 ЮНЕСКО по глобальному образованию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6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12179-71BB-42ED-8CA5-CDB4BC1E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7847CC-5E14-49DC-95CA-0AD57B3FE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формирования функциональной грамотности в учебном процессе мы должны получить ответы на следующие вопросы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71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D18E5B-335F-4E6C-9897-37B309A80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26474D-B00E-4037-BAF7-C7A0539F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функциональной грамотностью и ее отдельными составляющими?</a:t>
            </a:r>
          </a:p>
        </p:txBody>
      </p:sp>
    </p:spTree>
    <p:extLst>
      <p:ext uri="{BB962C8B-B14F-4D97-AF65-F5344CB8AC3E}">
        <p14:creationId xmlns="" xmlns:p14="http://schemas.microsoft.com/office/powerpoint/2010/main" val="6839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необходимо знать каждому учителю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о функциональной грамотности?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sz="35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4200" b="1" i="1" dirty="0">
                <a:latin typeface="Times New Roman" pitchFamily="18" charset="0"/>
                <a:cs typeface="Times New Roman" pitchFamily="18" charset="0"/>
              </a:rPr>
              <a:t>Функционально грамотный </a:t>
            </a:r>
            <a:r>
              <a:rPr lang="ru-RU" altLang="ru-RU" sz="4200" i="1" dirty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altLang="ru-RU" sz="4200" dirty="0">
                <a:latin typeface="Times New Roman" pitchFamily="18" charset="0"/>
                <a:cs typeface="Times New Roman" pitchFamily="18" charset="0"/>
              </a:rPr>
              <a:t>-это 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altLang="ru-RU" sz="35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33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3300" b="1" i="1" dirty="0" err="1">
                <a:latin typeface="Times New Roman" pitchFamily="18" charset="0"/>
                <a:cs typeface="Times New Roman" pitchFamily="18" charset="0"/>
              </a:rPr>
              <a:t>А.А.Леонтьев</a:t>
            </a:r>
            <a:r>
              <a:rPr lang="ru-RU" altLang="ru-RU" sz="33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 , член РАО</a:t>
            </a:r>
            <a:endParaRPr lang="ru-RU" sz="3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sz="3300" b="1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2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8B4C5B-4B39-47A4-8DA0-76EF4AF0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095937-67F7-4AD7-AA17-6354B208C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139827"/>
            <a:ext cx="10807700" cy="6492874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базовое образование личности…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обладать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готовностью успешно взаимодействовать с изменяющимся окружающим миром;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возможностью решать различные учебные и жизненные задачи;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способностью строить социальные отношения;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совокупностью рефлексивных умений,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 оценку свой грамотности;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стремлением к дальнейшему образованию…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Н.Ф. Виноградова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член-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рук. научно-исследовательского Центра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школы РАО</a:t>
            </a:r>
          </a:p>
          <a:p>
            <a:pPr marL="0" indent="0" algn="r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="" xmlns:p14="http://schemas.microsoft.com/office/powerpoint/2010/main" val="38206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6B7638-D985-45A1-AB17-776524AF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функциональной грамотности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заложено в основном вопросе, на которое отвечает исследование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BB297E-4F20-4F72-88AA-DE78E08D4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9500"/>
            <a:ext cx="10515600" cy="4143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«Обладают ли учащиеся 15- летнего возраста, получившие обязательное общее образование,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и умениями, необходимыми им для полноценного функционирования в современном обществе,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для решения широкого диапазона задач в различных сферах человеческой деятельности, общения и социальных отношений?»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15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8FACA5-DED3-46B5-90EB-7DA2B1A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75594D-1C2F-4F5E-9855-9DAAB103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набор умений и навыков, обеспечивающих человеку полноценное участие в жизни общества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A87D26-E2AA-408A-8E22-70245102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Направления, по которым рассматривается функциональная грамотность в международных исследованиях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9D7ED3-C209-4CC9-9EF6-61C33C607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</a:p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</a:t>
            </a:r>
          </a:p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</a:t>
            </a:r>
          </a:p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</a:t>
            </a:r>
          </a:p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</a:t>
            </a:r>
          </a:p>
          <a:p>
            <a:pPr lvl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26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FD06B2-ACF0-4F1F-9D4A-AC2C4567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9AE5F5-982F-4428-9422-A5143A256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199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в проектах ФГОС начального и среднего образования обозначена как базовая гарантия качества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8181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B1BE41-537A-4967-AA81-961E3978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07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75C57C4-45C4-4C80-AD33-4562F961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4577722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страны на мировой арене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зависит от скорости реализации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педагогических решений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образования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Кондаков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Совета директоров,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ООО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«ДРОФА», член-корр. РАО,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24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5721EF-15E1-482B-96BC-6AFA96F83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оценке качества образования</a:t>
            </a:r>
          </a:p>
        </p:txBody>
      </p:sp>
      <p:sp>
        <p:nvSpPr>
          <p:cNvPr id="71683" name="Объект 2">
            <a:extLst>
              <a:ext uri="{FF2B5EF4-FFF2-40B4-BE49-F238E27FC236}">
                <a16:creationId xmlns="" xmlns:a16="http://schemas.microsoft.com/office/drawing/2014/main" id="{89BDAE72-856C-46D4-9BC7-B40FF658A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1124745"/>
            <a:ext cx="10756900" cy="5212555"/>
          </a:xfrm>
        </p:spPr>
        <p:txBody>
          <a:bodyPr>
            <a:normAutofit/>
          </a:bodyPr>
          <a:lstStyle/>
          <a:p>
            <a:endParaRPr lang="ru-RU" altLang="ru-RU" b="0" dirty="0"/>
          </a:p>
          <a:p>
            <a:pPr marL="0" indent="0">
              <a:buNone/>
            </a:pPr>
            <a:r>
              <a:rPr lang="ru-RU" alt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ОБРАЗОВАНИЯ И НАУКИ, МИНИСТЕРСТВО ПРОСВЕЩЕНИЯ РОССИЙСКОЙ ФЕДЕРАЦИИ</a:t>
            </a:r>
          </a:p>
          <a:p>
            <a:pPr marL="0" indent="0">
              <a:buNone/>
            </a:pP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от 6 мая 2019 года N 590/219</a:t>
            </a:r>
          </a:p>
          <a:p>
            <a:pPr marL="0" indent="0" algn="ctr">
              <a:buNone/>
            </a:pPr>
            <a:r>
              <a:rPr lang="ru-RU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Методологии и критериев оценки качества общего образования в общеобразовательных организациях на основе практики международных исследований качества подготовки обучающихся»</a:t>
            </a:r>
          </a:p>
        </p:txBody>
      </p:sp>
    </p:spTree>
    <p:extLst>
      <p:ext uri="{BB962C8B-B14F-4D97-AF65-F5344CB8AC3E}">
        <p14:creationId xmlns="" xmlns:p14="http://schemas.microsoft.com/office/powerpoint/2010/main" val="31099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993CD0-DA8A-4D5C-B63C-261F45572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DB6ED6-D6E9-4034-A9AC-F36A719CD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2024 году все субъекты РФ должны принять участие в международных сопоставительных исследованиях.</a:t>
            </a:r>
          </a:p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целевой показатель нацпроекта «Образование»</a:t>
            </a:r>
          </a:p>
        </p:txBody>
      </p:sp>
    </p:spTree>
    <p:extLst>
      <p:ext uri="{BB962C8B-B14F-4D97-AF65-F5344CB8AC3E}">
        <p14:creationId xmlns="" xmlns:p14="http://schemas.microsoft.com/office/powerpoint/2010/main" val="40822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94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Контроль результатов по модели </a:t>
            </a:r>
            <a:r>
              <a:rPr lang="en-US" altLang="ru-RU" sz="4400" b="1" dirty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введен в России уже с 2019 года. </a:t>
            </a:r>
          </a:p>
          <a:p>
            <a:endParaRPr lang="ru-RU" alt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Пермский край будет участвовать в данном проекте с 2021 года.</a:t>
            </a:r>
          </a:p>
          <a:p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5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9D8CD6-522A-4A33-BC3D-CB474E1A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2B9853-406E-47DA-943F-66A67FF9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переориентировать учебный процесс на эффективное овладение  обучающимися функциональной грамотностью?</a:t>
            </a:r>
          </a:p>
        </p:txBody>
      </p:sp>
    </p:spTree>
    <p:extLst>
      <p:ext uri="{BB962C8B-B14F-4D97-AF65-F5344CB8AC3E}">
        <p14:creationId xmlns="" xmlns:p14="http://schemas.microsoft.com/office/powerpoint/2010/main" val="29800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F8B93-E0A1-4C12-992F-70E13BA25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57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E63087-BF40-4873-BE7C-492E425E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реализация ФГОС общего образования-повышение функциональной грамотности  российских школьников 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Г.С.Ковалева</a:t>
            </a: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Центра оценки качества образования ФГБНУ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«Институт стратегии развития  образования РАО»,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п. н., руководитель проекта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«Мониторинг формирования функциональной грамотности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13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E76E60-4B8F-410B-96A3-83322D0F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13" y="276225"/>
            <a:ext cx="10515600" cy="43497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5603" name="Объект 2">
            <a:extLst>
              <a:ext uri="{FF2B5EF4-FFF2-40B4-BE49-F238E27FC236}">
                <a16:creationId xmlns="" xmlns:a16="http://schemas.microsoft.com/office/drawing/2014/main" id="{CFD3341D-B485-45CB-9EE2-5041604A7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00138"/>
            <a:ext cx="10856913" cy="53921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Глубокий профессиональный стандарт. Он сформирован на научных идеях Выготского, по этим идеям  работает весь Запад уже 40 лет.</a:t>
            </a:r>
          </a:p>
          <a:p>
            <a:pPr marL="0" indent="0" algn="ctr"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/У нас же в стране точно по Салтыкову-Щедрину: все умные и сложные законы всегда встречаются  очень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по причине необязательности их исполнения/.</a:t>
            </a:r>
          </a:p>
          <a:p>
            <a:pPr algn="r">
              <a:lnSpc>
                <a:spcPct val="110000"/>
              </a:lnSpc>
              <a:spcBef>
                <a:spcPct val="0"/>
              </a:spcBef>
            </a:pPr>
            <a:endParaRPr lang="ru-RU" alt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ct val="0"/>
              </a:spcBef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ct val="0"/>
              </a:spcBef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Любимов, профессор ВШЭ,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проектов по развитию школьного образования 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 том, чему и в каком объеме должна учить школа</a:t>
            </a:r>
          </a:p>
        </p:txBody>
      </p:sp>
    </p:spTree>
    <p:extLst>
      <p:ext uri="{BB962C8B-B14F-4D97-AF65-F5344CB8AC3E}">
        <p14:creationId xmlns="" xmlns:p14="http://schemas.microsoft.com/office/powerpoint/2010/main" val="20829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ФГОС-инструмент реализации нового содержания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4945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endParaRPr lang="ru-RU" sz="4000" dirty="0"/>
          </a:p>
          <a:p>
            <a:pPr marL="0" indent="0" algn="r">
              <a:spcBef>
                <a:spcPts val="0"/>
              </a:spcBef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Обучение в деятельности»-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лейтмотив стандартов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14904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Суть системно-деятельностного подхода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2589212" y="1562100"/>
            <a:ext cx="8915400" cy="4349122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Процесс обучения 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выстраивается как </a:t>
            </a: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движение от цели к результату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, при этом в качестве результата рассматривается </a:t>
            </a: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развитие личности учащихся 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28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 УУД и системы представлений о мире)</a:t>
            </a:r>
          </a:p>
          <a:p>
            <a:pPr>
              <a:defRPr/>
            </a:pP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Движение от цели к результату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 совершает </a:t>
            </a: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сам учащийся 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в процессе учебной деятельности, </a:t>
            </a: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осознавая этапы продвижения, 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поскольку иначе личность развиваться не может</a:t>
            </a:r>
          </a:p>
          <a:p>
            <a:pPr>
              <a:defRPr/>
            </a:pP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Через технологии организации деятельности </a:t>
            </a:r>
            <a:r>
              <a:rPr lang="ru-RU" altLang="ru-RU" sz="12800" dirty="0">
                <a:latin typeface="Times New Roman" pitchFamily="18" charset="0"/>
                <a:cs typeface="Times New Roman" pitchFamily="18" charset="0"/>
              </a:rPr>
              <a:t>учитель обеспечивает движение обучающихся </a:t>
            </a:r>
            <a:r>
              <a:rPr lang="ru-RU" altLang="ru-RU" sz="12800" b="1" dirty="0">
                <a:latin typeface="Times New Roman" pitchFamily="18" charset="0"/>
                <a:cs typeface="Times New Roman" pitchFamily="18" charset="0"/>
              </a:rPr>
              <a:t>от цели к результату</a:t>
            </a:r>
          </a:p>
          <a:p>
            <a:pP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fld id="{D08BC168-608B-49C9-9EB2-01504A19229D}" type="slidenum">
              <a:rPr lang="ru-RU" altLang="ru-RU"/>
              <a:pPr>
                <a:defRPr/>
              </a:pPr>
              <a:t>28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543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Урок- ключевой компонент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altLang="ru-RU" sz="39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урока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начинается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учебно-воспитательный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процесс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уроком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он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и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заканчивается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Все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остальное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в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школе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играет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хотя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и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важную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но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вспомогательную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роль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дополняя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и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развивая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все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то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что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закладывается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на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ru-RU" sz="39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уроке</a:t>
            </a:r>
            <a:r>
              <a:rPr lang="en-US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»                              </a:t>
            </a:r>
            <a:r>
              <a:rPr lang="ru-RU" altLang="ru-RU" sz="3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   </a:t>
            </a:r>
          </a:p>
          <a:p>
            <a:pPr algn="r"/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altLang="ru-RU" sz="35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Конаржевский</a:t>
            </a:r>
            <a:r>
              <a:rPr lang="ru-RU" altLang="ru-RU" sz="35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Ю.А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«О национальных целях и стратегических задачах развития Российской Федерации на период до 2024 года» от 7 мая 2018 года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достижение следующих целей и целевых показателей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 образования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глобальной конкурентноспособности Российского образования, вхождение  РФ в число 10 ведущих стран мира по качеству общего образования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</a:t>
            </a:r>
          </a:p>
        </p:txBody>
      </p:sp>
    </p:spTree>
    <p:extLst>
      <p:ext uri="{BB962C8B-B14F-4D97-AF65-F5344CB8AC3E}">
        <p14:creationId xmlns="" xmlns:p14="http://schemas.microsoft.com/office/powerpoint/2010/main" val="40890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153400" cy="990600"/>
          </a:xfrm>
        </p:spPr>
        <p:txBody>
          <a:bodyPr/>
          <a:lstStyle/>
          <a:p>
            <a:pPr algn="ctr" eaLnBrk="1" hangingPunct="1"/>
            <a:endParaRPr lang="ru-RU" altLang="ru-RU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2136775" y="1600201"/>
            <a:ext cx="8153400" cy="4525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ru-RU" altLang="ru-RU" dirty="0">
              <a:latin typeface="Arial" charset="0"/>
            </a:endParaRPr>
          </a:p>
          <a:p>
            <a:pPr algn="ctr" eaLnBrk="1" hangingPunct="1"/>
            <a:r>
              <a:rPr lang="ru-RU" alt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методическая цель урока при системно-</a:t>
            </a:r>
            <a:r>
              <a:rPr lang="ru-RU" alt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деятельностном</a:t>
            </a:r>
            <a:r>
              <a:rPr lang="ru-RU" alt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обучении – создание условий для проявления познавательной активности учеников</a:t>
            </a:r>
            <a:br>
              <a:rPr lang="ru-RU" alt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6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DAD6EA-6133-4A3A-B6F3-99369F77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981200" y="533400"/>
            <a:ext cx="8229600" cy="1706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B18BE3-C65F-40E2-84DC-31F476A1C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простой передачи знаний, умений, навыков от учителя к ученику,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приоритетной целью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образования становится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ученика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ставить учебные цели, проектировать пути их реализации, контролировать и оценивать свои достижения, иначе говоря,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учиться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деятельностного подхода является воспитание личности ребенка как субъекта жизнедеятельности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3621199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FFF2AD-528D-43D8-B30D-028A8B44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315416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 характер  деятельности учителя и обучающегося на уроке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914BC2-5C7F-4120-BAF8-93C1B797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911824"/>
          </a:xfrm>
        </p:spPr>
        <p:txBody>
          <a:bodyPr>
            <a:normAutofit fontScale="70000" lnSpcReduction="20000"/>
          </a:bodyPr>
          <a:lstStyle/>
          <a:p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учителя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 классу не с ответом (готовые знания, умения, навыки), а с вопросом. </a:t>
            </a:r>
          </a:p>
          <a:p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ученика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 познание мира(в специально организованных для этого условиях).</a:t>
            </a:r>
          </a:p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 – управляемый учебный процесс. </a:t>
            </a:r>
          </a:p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Оценочное действие – я умею! У меня получится! </a:t>
            </a:r>
          </a:p>
          <a:p>
            <a:pPr marL="0" indent="0">
              <a:buNone/>
            </a:pP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– ценностная оценка – Я считаю так то…. </a:t>
            </a:r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(формирование мировоззрения) </a:t>
            </a:r>
            <a:endParaRPr lang="ru-RU" sz="3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7557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4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r>
              <a:rPr lang="ru-RU" altLang="ru-RU" sz="8800" b="1">
                <a:latin typeface="Times New Roman" pitchFamily="18" charset="0"/>
                <a:cs typeface="Times New Roman" pitchFamily="18" charset="0"/>
              </a:rPr>
              <a:t>Урок жив!</a:t>
            </a:r>
          </a:p>
          <a:p>
            <a:pPr algn="ctr">
              <a:buFont typeface="Wingdings 3" pitchFamily="18" charset="2"/>
              <a:buNone/>
            </a:pPr>
            <a:r>
              <a:rPr lang="ru-RU" altLang="ru-RU" sz="4000" b="1">
                <a:latin typeface="Times New Roman" pitchFamily="18" charset="0"/>
                <a:cs typeface="Times New Roman" pitchFamily="18" charset="0"/>
              </a:rPr>
              <a:t>Он еще не исчерпал своих  возможностей, и педагоги далеко не все их открыли для себя!</a:t>
            </a:r>
          </a:p>
        </p:txBody>
      </p:sp>
    </p:spTree>
    <p:extLst>
      <p:ext uri="{BB962C8B-B14F-4D97-AF65-F5344CB8AC3E}">
        <p14:creationId xmlns="" xmlns:p14="http://schemas.microsoft.com/office/powerpoint/2010/main" val="884743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Преобразование урока идет в контексте современных образовательных идей</a:t>
            </a: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altLang="ru-RU" sz="9800" dirty="0" err="1">
                <a:latin typeface="Times New Roman" pitchFamily="18" charset="0"/>
                <a:cs typeface="Times New Roman" pitchFamily="18" charset="0"/>
              </a:rPr>
              <a:t>субъектности</a:t>
            </a: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 в обучении</a:t>
            </a:r>
          </a:p>
          <a:p>
            <a:pPr eaLnBrk="1" hangingPunct="1">
              <a:defRPr/>
            </a:pP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altLang="ru-RU" sz="9800" dirty="0" err="1">
                <a:latin typeface="Times New Roman" pitchFamily="18" charset="0"/>
                <a:cs typeface="Times New Roman" pitchFamily="18" charset="0"/>
              </a:rPr>
              <a:t>мотивированности</a:t>
            </a: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 обучения</a:t>
            </a:r>
          </a:p>
          <a:p>
            <a:pPr eaLnBrk="1" hangingPunct="1">
              <a:defRPr/>
            </a:pP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Идея активизации обучения</a:t>
            </a:r>
          </a:p>
          <a:p>
            <a:pPr eaLnBrk="1" hangingPunct="1">
              <a:defRPr/>
            </a:pP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Идея индивидуально-личностного подхода</a:t>
            </a:r>
          </a:p>
          <a:p>
            <a:pPr eaLnBrk="1" hangingPunct="1">
              <a:defRPr/>
            </a:pP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altLang="ru-RU" sz="9800" dirty="0" err="1">
                <a:latin typeface="Times New Roman" pitchFamily="18" charset="0"/>
                <a:cs typeface="Times New Roman" pitchFamily="18" charset="0"/>
              </a:rPr>
              <a:t>рефлексивности</a:t>
            </a:r>
            <a:r>
              <a:rPr lang="ru-RU" altLang="ru-RU" sz="9800" dirty="0">
                <a:latin typeface="Times New Roman" pitchFamily="18" charset="0"/>
                <a:cs typeface="Times New Roman" pitchFamily="18" charset="0"/>
              </a:rPr>
              <a:t> обучения</a:t>
            </a:r>
          </a:p>
          <a:p>
            <a:pPr marL="0" indent="0" algn="ctr">
              <a:buNone/>
              <a:defRPr/>
            </a:pPr>
            <a:r>
              <a:rPr lang="ru-RU" altLang="ru-RU" sz="9800" b="1" dirty="0">
                <a:latin typeface="Times New Roman" pitchFamily="18" charset="0"/>
                <a:cs typeface="Times New Roman" pitchFamily="18" charset="0"/>
              </a:rPr>
              <a:t>Новый ученик- Хочу, знаю, могу</a:t>
            </a:r>
            <a:r>
              <a:rPr lang="ru-RU" altLang="ru-RU" sz="76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38947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B3977A-3FF6-40D5-BF3C-EFE8008B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6" y="116633"/>
            <a:ext cx="7521575" cy="3600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Рейтинг методических проблем учителей</a:t>
            </a:r>
          </a:p>
        </p:txBody>
      </p:sp>
      <p:sp>
        <p:nvSpPr>
          <p:cNvPr id="12291" name="Содержимое 2">
            <a:extLst>
              <a:ext uri="{FF2B5EF4-FFF2-40B4-BE49-F238E27FC236}">
                <a16:creationId xmlns="" xmlns:a16="http://schemas.microsoft.com/office/drawing/2014/main" id="{C364A780-8F7D-4629-91A1-3510DD178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476673"/>
            <a:ext cx="10375900" cy="555582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педагогов  мотивации к использованию новых технологий;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знание  ими теории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технологизации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образования;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опыта по организации  исследовательской, самостоятельной, проектной, групповой работы школьников;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Необученность технологии экспериментальной и исследовательской педагогической деятельности;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умения адаптировать новые технологии обучения к  условиям собственной педагогической деятельности;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прохождения  стажировок по проблемам использования новых педагогических технологий;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Необученность технологиям педагогической диагностики, снятия стрессов и тревожности у школьников и у самих себя.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получены при исследовании проблем и затруднений педагогов 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федерального проекта «Учитель будущего»</a:t>
            </a:r>
          </a:p>
        </p:txBody>
      </p:sp>
    </p:spTree>
    <p:extLst>
      <p:ext uri="{BB962C8B-B14F-4D97-AF65-F5344CB8AC3E}">
        <p14:creationId xmlns="" xmlns:p14="http://schemas.microsoft.com/office/powerpoint/2010/main" val="26396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6D4CBE-27B6-4E9E-9AE6-7301A34A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Проблема профессионального выгорания учителей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="" xmlns:a16="http://schemas.microsoft.com/office/drawing/2014/main" id="{27E87D62-BA04-4DFC-8E69-97FBE4AE0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500" y="1690688"/>
            <a:ext cx="9728200" cy="454320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основных причин выгорания- недостаточная квалификация педагога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который не очень понимает, как работать с учеником, какой к нему нужен подход, каковы когнитивные  особенности детей может не суметь обучить их. 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 ребенка-это неудача педагога,</a:t>
            </a: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это один из ключевых моментов выгорания: возникает постоянная неудовлетворенность результатами своей работы</a:t>
            </a: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Bef>
                <a:spcPct val="0"/>
              </a:spcBef>
            </a:pPr>
            <a:endParaRPr lang="ru-RU" alt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ru-RU" altLang="ru-RU" sz="3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ct val="0"/>
              </a:spcBef>
              <a:buNone/>
            </a:pPr>
            <a:endParaRPr lang="ru-RU" altLang="ru-RU" sz="3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. Безруких, 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Института возрастной физиологии</a:t>
            </a:r>
          </a:p>
        </p:txBody>
      </p:sp>
    </p:spTree>
    <p:extLst>
      <p:ext uri="{BB962C8B-B14F-4D97-AF65-F5344CB8AC3E}">
        <p14:creationId xmlns="" xmlns:p14="http://schemas.microsoft.com/office/powerpoint/2010/main" val="328969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1">
            <a:extLst>
              <a:ext uri="{FF2B5EF4-FFF2-40B4-BE49-F238E27FC236}">
                <a16:creationId xmlns="" xmlns:a16="http://schemas.microsoft.com/office/drawing/2014/main" id="{8F0EC052-454A-4363-A558-701A1640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2275" y="274638"/>
            <a:ext cx="1295400" cy="1143000"/>
          </a:xfr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3555" name="Объект 2">
            <a:extLst>
              <a:ext uri="{FF2B5EF4-FFF2-40B4-BE49-F238E27FC236}">
                <a16:creationId xmlns="" xmlns:a16="http://schemas.microsoft.com/office/drawing/2014/main" id="{70474192-3A2C-4B00-A49B-F1187E4F7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188913"/>
            <a:ext cx="11163300" cy="5937250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endParaRPr lang="ru-RU" altLang="ru-RU" dirty="0"/>
          </a:p>
          <a:p>
            <a:pPr marL="0" indent="0" algn="ctr">
              <a:buNone/>
            </a:pP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тем багажом, которым владеет массовый российский педагог, новые стандарты осилить невозможно, так как они требуют другого уровня интеллекта, эрудиции, общей культуры</a:t>
            </a:r>
            <a:endParaRPr lang="ru-RU" alt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alt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altLang="ru-RU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alt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М.М. Поташник</a:t>
            </a:r>
          </a:p>
        </p:txBody>
      </p:sp>
    </p:spTree>
    <p:extLst>
      <p:ext uri="{BB962C8B-B14F-4D97-AF65-F5344CB8AC3E}">
        <p14:creationId xmlns="" xmlns:p14="http://schemas.microsoft.com/office/powerpoint/2010/main" val="12858312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07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r">
              <a:spcBef>
                <a:spcPct val="0"/>
              </a:spcBef>
              <a:buNone/>
              <a:defRPr/>
            </a:pPr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Все предложения </a:t>
            </a:r>
          </a:p>
          <a:p>
            <a:pPr marL="0" indent="0" algn="r">
              <a:spcBef>
                <a:spcPct val="0"/>
              </a:spcBef>
              <a:buNone/>
              <a:defRPr/>
            </a:pPr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могут быть реализованы,</a:t>
            </a:r>
          </a:p>
          <a:p>
            <a:pPr marL="0" indent="0" algn="r">
              <a:spcBef>
                <a:spcPct val="0"/>
              </a:spcBef>
              <a:buNone/>
              <a:defRPr/>
            </a:pPr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 если педагоги будут открыты </a:t>
            </a:r>
          </a:p>
          <a:p>
            <a:pPr marL="0" indent="0" algn="r">
              <a:spcBef>
                <a:spcPct val="0"/>
              </a:spcBef>
              <a:buNone/>
              <a:defRPr/>
            </a:pPr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для восприятия новых идей</a:t>
            </a:r>
          </a:p>
          <a:p>
            <a:pPr marL="0" indent="0" algn="r">
              <a:spcBef>
                <a:spcPct val="0"/>
              </a:spcBef>
              <a:defRPr/>
            </a:pPr>
            <a:endParaRPr lang="ru-RU" altLang="ru-RU" sz="4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ct val="0"/>
              </a:spcBef>
              <a:buNone/>
              <a:defRPr/>
            </a:pPr>
            <a:r>
              <a:rPr lang="ru-RU" altLang="ru-RU" sz="4400" b="1" i="1" dirty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altLang="ru-RU" sz="4400" b="1" i="1" dirty="0" err="1">
                <a:latin typeface="Times New Roman" pitchFamily="18" charset="0"/>
                <a:cs typeface="Times New Roman" pitchFamily="18" charset="0"/>
              </a:rPr>
              <a:t>Хэтти</a:t>
            </a:r>
            <a:endParaRPr lang="ru-RU" alt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27598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779544-CE0D-4244-9C70-5CADDED1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«Учитель будущего»</a:t>
            </a:r>
          </a:p>
        </p:txBody>
      </p:sp>
      <p:sp>
        <p:nvSpPr>
          <p:cNvPr id="51203" name="Объект 2">
            <a:extLst>
              <a:ext uri="{FF2B5EF4-FFF2-40B4-BE49-F238E27FC236}">
                <a16:creationId xmlns="" xmlns:a16="http://schemas.microsoft.com/office/drawing/2014/main" id="{5E76F8F5-5549-40C4-86DB-61875D7DA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2191"/>
            <a:ext cx="8915400" cy="4209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профессионального  роста 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/НСПР/ педагогических работников и </a:t>
            </a: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система учительского роста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/НСУР/–</a:t>
            </a:r>
            <a:r>
              <a:rPr lang="ru-RU" alt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 взаимодействующие системы</a:t>
            </a:r>
          </a:p>
        </p:txBody>
      </p:sp>
    </p:spTree>
    <p:extLst>
      <p:ext uri="{BB962C8B-B14F-4D97-AF65-F5344CB8AC3E}">
        <p14:creationId xmlns="" xmlns:p14="http://schemas.microsoft.com/office/powerpoint/2010/main" val="145657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39A18-7D0D-4D9D-AF35-CBDCA749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EBE5D6F-E745-4775-AE7A-4A18BDDF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01700"/>
            <a:ext cx="8915400" cy="50095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Образование- ключевой фактор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конкурентноспособности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устойчивого развития экономики в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XXI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веке</a:t>
            </a:r>
          </a:p>
          <a:p>
            <a:pPr algn="r"/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А.Кондаков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 Института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мобильных образовательных систем,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член -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РАО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8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2">
            <a:extLst>
              <a:ext uri="{FF2B5EF4-FFF2-40B4-BE49-F238E27FC236}">
                <a16:creationId xmlns="" xmlns:a16="http://schemas.microsoft.com/office/drawing/2014/main" id="{A5E0C1A7-BB80-4999-9D93-90EC29DC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Содержимое 3">
            <a:extLst>
              <a:ext uri="{FF2B5EF4-FFF2-40B4-BE49-F238E27FC236}">
                <a16:creationId xmlns="" xmlns:a16="http://schemas.microsoft.com/office/drawing/2014/main" id="{BB635FCD-60B4-4689-AEE8-1AB2261D1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ru-RU" altLang="ru-RU" sz="4400" b="1" dirty="0">
                <a:latin typeface="Times New Roman" pitchFamily="18" charset="0"/>
                <a:cs typeface="Times New Roman" pitchFamily="18" charset="0"/>
              </a:rPr>
              <a:t>Работа по развитию потенциала педагога- приоритетная   задача системы образования, так как связана с решением актуальных проблем возрождения России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46465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19E459-C95D-443D-8ADB-22028C083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36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3.0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948847-B994-4DD3-8C57-80627F57A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54100"/>
            <a:ext cx="8915400" cy="58039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обучающегося в учебном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Обучающиеся самостоятельны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Сотрудничество ученика, учителя и семьи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Открытая образовательная среда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Обучение в контексте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Повышение значимости формирующего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Междисциплинарные знания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2691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AD90AF-9697-4EF1-A25B-5E8622E2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3.0</a:t>
            </a:r>
            <a:r>
              <a:rPr lang="ru-RU" b="1" dirty="0"/>
              <a:t>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A0F7C4-0D28-4B1B-9312-E473FA98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ОБРАЗОВАНИЯ 3.0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оборудование, не программное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обеспечение, а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МЫШЛЕНИЯ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4454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Научиться работать </a:t>
            </a:r>
          </a:p>
          <a:p>
            <a:pPr algn="ctr">
              <a:buNone/>
            </a:pPr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со смыслами</a:t>
            </a:r>
          </a:p>
          <a:p>
            <a:pPr algn="r">
              <a:buNone/>
            </a:pP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Е.Ямбург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79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89FDC8-FC5E-4E1C-8258-9AB54632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D82D54-7966-480D-AF85-E73961101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задания работают на формирование функциональной грамотности?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36030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0D5F68-AE06-4780-99D7-0DD4C4D4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990"/>
          </a:xfrm>
        </p:spPr>
        <p:txBody>
          <a:bodyPr>
            <a:normAutofit fontScale="90000"/>
          </a:bodyPr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5C3C21-F56D-43D3-9FEC-7F4973F04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3200"/>
            <a:ext cx="8915400" cy="5708022"/>
          </a:xfrm>
        </p:spPr>
        <p:txBody>
          <a:bodyPr>
            <a:normAutofit/>
          </a:bodyPr>
          <a:lstStyle/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проявляется 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решении задач, выходящих за пределы учебных ситуаций и не похожих на те задачи, в ходе которых, приобретались и отрабатывались знания и умения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071994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13A738-5AEF-4B43-9338-842B8539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CD39C51-3BDC-47F1-B6EE-E58C3D7D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учить учеников решать задачи, которые требуют применения знаний  в незнакомой ситуации, поиска новых решений или способов действий, т.е. требует  творческой активности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1298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87BC63-C13C-4A1A-A386-51377C54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B78F9AB-A66F-407C-A636-7E0AC1CB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учитель может убедиться в том, что функциональная грамотность сформирована у обучающегося?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3022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17F2CD-CB5A-4F48-B7BB-01FA5015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новых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A5FBD8-6F74-4FC1-84CA-6BD2878C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4983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Контролирует</a:t>
            </a:r>
            <a:r>
              <a:rPr lang="ru-RU" sz="2800" dirty="0"/>
              <a:t>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образовательные результаты</a:t>
            </a: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воспитания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УУД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курсов внеурочной деятельности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3615596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353B0D-75AA-4DC3-864C-FECC921EA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BAA7A5-6B12-4B1C-AD69-0767492F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959" y="692696"/>
            <a:ext cx="9019736" cy="576064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 новому сформулировали предметные результаты.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результаты-это учебные действия с предметным материалом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/действующие ФГОС фиксируют требования к контролируемым элементам содержания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в логике нового ФГОС станет дидактическим ресурсом метапредметного развития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17230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B7D0CE-B535-471E-BC40-7795236B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960" y="116632"/>
            <a:ext cx="7520940" cy="797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опыт. Примеры модернизации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экономические результаты</a:t>
            </a:r>
            <a:endParaRPr 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04FFF9BE-6697-470B-AB83-88B131F45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9185399"/>
              </p:ext>
            </p:extLst>
          </p:nvPr>
        </p:nvGraphicFramePr>
        <p:xfrm>
          <a:off x="736600" y="914400"/>
          <a:ext cx="10312400" cy="622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87193"/>
                    </a:ext>
                  </a:extLst>
                </a:gridCol>
                <a:gridCol w="6133350">
                  <a:extLst>
                    <a:ext uri="{9D8B030D-6E8A-4147-A177-3AD203B41FA5}">
                      <a16:colId xmlns="" xmlns:a16="http://schemas.microsoft.com/office/drawing/2014/main" val="2344877244"/>
                    </a:ext>
                  </a:extLst>
                </a:gridCol>
                <a:gridCol w="2312150">
                  <a:extLst>
                    <a:ext uri="{9D8B030D-6E8A-4147-A177-3AD203B41FA5}">
                      <a16:colId xmlns="" xmlns:a16="http://schemas.microsoft.com/office/drawing/2014/main" val="3256582445"/>
                    </a:ext>
                  </a:extLst>
                </a:gridCol>
              </a:tblGrid>
              <a:tr h="380255">
                <a:tc>
                  <a:txBody>
                    <a:bodyPr/>
                    <a:lstStyle/>
                    <a:p>
                      <a:r>
                        <a:rPr lang="ru-RU" dirty="0"/>
                        <a:t>Страны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1970-2013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4350195"/>
                  </a:ext>
                </a:extLst>
              </a:tr>
              <a:tr h="915889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Сингапур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Безусловное лидерство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Самая эффективная система образования в</a:t>
                      </a:r>
                      <a:b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мире (исследования PIRLS, TIMSS, IMD и др.)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ВВП вырос</a:t>
                      </a:r>
                      <a:b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160 раз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871230"/>
                  </a:ext>
                </a:extLst>
              </a:tr>
              <a:tr h="879297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Скоростной рывок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 объединены в образовательные</a:t>
                      </a:r>
                      <a:b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комплексы (кластеры). Обмен интеллектом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вырос в 100раз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0909133"/>
                  </a:ext>
                </a:extLst>
              </a:tr>
              <a:tr h="338962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Южная Корея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 опережением</a:t>
                      </a:r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ИКТ активно используются в учебном</a:t>
                      </a:r>
                      <a:b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процессе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вырос в 140раз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6553845"/>
                  </a:ext>
                </a:extLst>
              </a:tr>
              <a:tr h="1022137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Полный охват</a:t>
                      </a:r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 охват ИКТ и робототехникой.</a:t>
                      </a:r>
                      <a:b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Доп.образование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обязательно для всех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вырос в 25 раз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8637346"/>
                  </a:ext>
                </a:extLst>
              </a:tr>
              <a:tr h="1500184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Финляндия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 и возможности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школы инклюзивны. У школьников</a:t>
                      </a:r>
                      <a:b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планы обучения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вырос в 23 раза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8166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19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B8C7F2-4543-4BC7-9D56-BDCA4064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773976"/>
            <a:ext cx="8229600" cy="566792"/>
          </a:xfrm>
        </p:spPr>
        <p:txBody>
          <a:bodyPr>
            <a:normAutofit fontScale="90000"/>
          </a:bodyPr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7F64D8-9E4E-477F-A8C3-42DA429BE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концепцию предмета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рабочую программу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перевести на деятельностную основу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34786316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хотим избежать социальных и природных потрясений, то ΧΧΙ век должен стать Веком Человека, а, следовательно, и веком образования </a:t>
            </a:r>
          </a:p>
          <a:p>
            <a:pPr marL="0" indent="0" algn="r"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Путин</a:t>
            </a:r>
          </a:p>
        </p:txBody>
      </p:sp>
    </p:spTree>
    <p:extLst>
      <p:ext uri="{BB962C8B-B14F-4D97-AF65-F5344CB8AC3E}">
        <p14:creationId xmlns="" xmlns:p14="http://schemas.microsoft.com/office/powerpoint/2010/main" val="379503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684F63-02B6-49CD-9C11-6586607F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530" y="15032"/>
            <a:ext cx="7520940" cy="677664"/>
          </a:xfrm>
        </p:spPr>
        <p:txBody>
          <a:bodyPr>
            <a:normAutofit fontScale="90000"/>
          </a:bodyPr>
          <a:lstStyle/>
          <a:p>
            <a:pPr algn="ctr" fontAlgn="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PISA -2018</a:t>
            </a:r>
            <a:r>
              <a:rPr lang="ru-RU" dirty="0"/>
              <a:t/>
            </a:r>
            <a:br>
              <a:rPr lang="ru-RU" dirty="0"/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B2B2119-25C1-4E6D-AD62-59357416C4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0178704"/>
              </p:ext>
            </p:extLst>
          </p:nvPr>
        </p:nvGraphicFramePr>
        <p:xfrm>
          <a:off x="304800" y="812800"/>
          <a:ext cx="11112499" cy="639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500">
                  <a:extLst>
                    <a:ext uri="{9D8B030D-6E8A-4147-A177-3AD203B41FA5}">
                      <a16:colId xmlns="" xmlns:a16="http://schemas.microsoft.com/office/drawing/2014/main" val="1121098977"/>
                    </a:ext>
                  </a:extLst>
                </a:gridCol>
                <a:gridCol w="2319353">
                  <a:extLst>
                    <a:ext uri="{9D8B030D-6E8A-4147-A177-3AD203B41FA5}">
                      <a16:colId xmlns="" xmlns:a16="http://schemas.microsoft.com/office/drawing/2014/main" val="3629748622"/>
                    </a:ext>
                  </a:extLst>
                </a:gridCol>
                <a:gridCol w="2274882">
                  <a:extLst>
                    <a:ext uri="{9D8B030D-6E8A-4147-A177-3AD203B41FA5}">
                      <a16:colId xmlns="" xmlns:a16="http://schemas.microsoft.com/office/drawing/2014/main" val="2201718104"/>
                    </a:ext>
                  </a:extLst>
                </a:gridCol>
                <a:gridCol w="2274882">
                  <a:extLst>
                    <a:ext uri="{9D8B030D-6E8A-4147-A177-3AD203B41FA5}">
                      <a16:colId xmlns="" xmlns:a16="http://schemas.microsoft.com/office/drawing/2014/main" val="1566128032"/>
                    </a:ext>
                  </a:extLst>
                </a:gridCol>
                <a:gridCol w="2274882">
                  <a:extLst>
                    <a:ext uri="{9D8B030D-6E8A-4147-A177-3AD203B41FA5}">
                      <a16:colId xmlns="" xmlns:a16="http://schemas.microsoft.com/office/drawing/2014/main" val="324427363"/>
                    </a:ext>
                  </a:extLst>
                </a:gridCol>
              </a:tblGrid>
              <a:tr h="450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5263287"/>
                  </a:ext>
                </a:extLst>
              </a:tr>
              <a:tr h="1111907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РФ среди 79 стран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РФ по ко-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РФ среди других стран-участниц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341574"/>
                  </a:ext>
                </a:extLst>
              </a:tr>
              <a:tr h="778335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600000тыс.</a:t>
                      </a:r>
                    </a:p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15летних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26-36место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26м/30-34/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5322974"/>
                  </a:ext>
                </a:extLst>
              </a:tr>
              <a:tr h="778335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Математическая.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27-35место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23м./20-30/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0854787"/>
                  </a:ext>
                </a:extLst>
              </a:tr>
              <a:tr h="1111907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Естественно-научная грамотность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30-37место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32м./30-34/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2394378"/>
                  </a:ext>
                </a:extLst>
              </a:tr>
              <a:tr h="1445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Глобальные компетенции-нововведение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448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8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034F22-4745-4E4A-BB8A-94B2B400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D6EFAF-B5B4-40BD-9B9D-8A9F7CB7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вознаграждает людей уже не за то, что они знают, а за то, как они могут использовать то, что знают</a:t>
            </a:r>
          </a:p>
          <a:p>
            <a:pPr marL="0" indent="0" algn="r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А.Шляйхер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68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86CDC4-F308-4B9B-A121-973DDC1F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3030E7-77EC-4654-BB76-3A3DCC674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37601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SA—исследование, в котором оценивается не только степень усвоения учебного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материала, но и способность использовать полученные навыки и знания для решения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самых разных жизненных задач, то есть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учащихся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90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BF8C56-8189-4FD6-ACA1-ADE999BB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и компетенции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A69F3F4A-FB5E-4919-8CCC-DDD01BC52EC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06500"/>
          <a:ext cx="10515600" cy="855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640359719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200458567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913881139"/>
                    </a:ext>
                  </a:extLst>
                </a:gridCol>
              </a:tblGrid>
              <a:tr h="405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9825961"/>
                  </a:ext>
                </a:extLst>
              </a:tr>
              <a:tr h="832408">
                <a:tc>
                  <a:txBody>
                    <a:bodyPr/>
                    <a:lstStyle/>
                    <a:p>
                      <a:r>
                        <a:rPr lang="ru-RU" sz="2200" b="1" i="0" dirty="0">
                          <a:solidFill>
                            <a:schemeClr val="tx1"/>
                          </a:solidFill>
                          <a:effectLst/>
                          <a:latin typeface="TimesNewRomanPS-BoldMT"/>
                        </a:rPr>
                        <a:t>Функциональная</a:t>
                      </a:r>
                      <a:br>
                        <a:rPr lang="ru-RU" sz="2200" b="1" i="0" dirty="0">
                          <a:solidFill>
                            <a:schemeClr val="tx1"/>
                          </a:solidFill>
                          <a:effectLst/>
                          <a:latin typeface="TimesNewRomanPS-BoldMT"/>
                        </a:rPr>
                      </a:br>
                      <a:r>
                        <a:rPr lang="ru-RU" sz="2200" b="1" i="0" dirty="0">
                          <a:solidFill>
                            <a:schemeClr val="tx1"/>
                          </a:solidFill>
                          <a:effectLst/>
                          <a:latin typeface="TimesNewRomanPS-BoldMT"/>
                        </a:rPr>
                        <a:t>грамотность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NewRomanPS-BoldMT"/>
                        </a:rPr>
                        <a:t>Компетенции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NewRomanPS-BoldMT"/>
                        </a:rPr>
                        <a:t>Качества личности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94583839"/>
                  </a:ext>
                </a:extLst>
              </a:tr>
              <a:tr h="4477487"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Читательская грамотность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Математическая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Естественнонаучная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ИКТ-грамотность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Финансовая грамотность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Культурная и гражданская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грамотность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Критическое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мышление/решение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Креативность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Коммуникации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Сотрудничество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Любознательность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Инициативность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•Настойчивость/выдержка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Адаптивность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Лидерство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Социальная и культурная</a:t>
                      </a:r>
                      <a:b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осведомленность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88143601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3926017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2002405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175141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68188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564139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2732288"/>
                  </a:ext>
                </a:extLst>
              </a:tr>
              <a:tr h="405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0749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312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1960</TotalTime>
  <Words>1603</Words>
  <Application>Microsoft Office PowerPoint</Application>
  <PresentationFormat>Произвольный</PresentationFormat>
  <Paragraphs>269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Легкий дым</vt:lpstr>
      <vt:lpstr>Функциональная грамотность – базовая гарантия  качества образования    </vt:lpstr>
      <vt:lpstr>Слайд 2</vt:lpstr>
      <vt:lpstr>Указ Президента Российской Федерации «О национальных целях и стратегических задачах развития Российской Федерации на период до 2024 года» от 7 мая 2018 года</vt:lpstr>
      <vt:lpstr>Слайд 4</vt:lpstr>
      <vt:lpstr>Мировой опыт. Примеры модернизации образования и экономические результаты</vt:lpstr>
      <vt:lpstr> Результаты  PISA -2018 </vt:lpstr>
      <vt:lpstr>Слайд 7</vt:lpstr>
      <vt:lpstr>Слайд 8</vt:lpstr>
      <vt:lpstr>Навыки и компетенции XXI века </vt:lpstr>
      <vt:lpstr>Ценности образования XXI века</vt:lpstr>
      <vt:lpstr>Проблемы Российских школьников по итогам международных сравнительных исследований</vt:lpstr>
      <vt:lpstr>Слайд 12</vt:lpstr>
      <vt:lpstr>Слайд 13</vt:lpstr>
      <vt:lpstr>Что необходимо знать каждому учителю   о функциональной грамотности?</vt:lpstr>
      <vt:lpstr>Слайд 15</vt:lpstr>
      <vt:lpstr>Определение функциональной грамотности в исследовании PISA заложено в основном вопросе, на которое отвечает исследование</vt:lpstr>
      <vt:lpstr>Слайд 17</vt:lpstr>
      <vt:lpstr>Направления, по которым рассматривается функциональная грамотность в международных исследованиях</vt:lpstr>
      <vt:lpstr>Слайд 19</vt:lpstr>
      <vt:lpstr>Новое в оценке качества образования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Суть системно-деятельностного подхода</vt:lpstr>
      <vt:lpstr>Урок- ключевой компонент образования</vt:lpstr>
      <vt:lpstr>Слайд 30</vt:lpstr>
      <vt:lpstr>Слайд 31</vt:lpstr>
      <vt:lpstr>   Изменить  характер  деятельности учителя и обучающегося на уроке </vt:lpstr>
      <vt:lpstr>Слайд 33</vt:lpstr>
      <vt:lpstr>Преобразование урока идет в контексте современных образовательных идей</vt:lpstr>
      <vt:lpstr>Рейтинг методических проблем учителей</vt:lpstr>
      <vt:lpstr>Проблема профессионального выгорания учителей</vt:lpstr>
      <vt:lpstr>Слайд 37</vt:lpstr>
      <vt:lpstr>Слайд 38</vt:lpstr>
      <vt:lpstr>Проект «Учитель будущего»</vt:lpstr>
      <vt:lpstr>Слайд 40</vt:lpstr>
      <vt:lpstr>В школе 3.0</vt:lpstr>
      <vt:lpstr>Образование 3.0. </vt:lpstr>
      <vt:lpstr>Слайд 43</vt:lpstr>
      <vt:lpstr>Слайд 44</vt:lpstr>
      <vt:lpstr>Слайд 45</vt:lpstr>
      <vt:lpstr>Слайд 46</vt:lpstr>
      <vt:lpstr>Слайд 47</vt:lpstr>
      <vt:lpstr>Проект новых ФГОС общего образования</vt:lpstr>
      <vt:lpstr>Слайд 49</vt:lpstr>
      <vt:lpstr>Слайд 50</vt:lpstr>
      <vt:lpstr>Слайд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75</cp:revision>
  <dcterms:created xsi:type="dcterms:W3CDTF">2020-08-16T07:56:37Z</dcterms:created>
  <dcterms:modified xsi:type="dcterms:W3CDTF">2020-10-08T09:03:31Z</dcterms:modified>
</cp:coreProperties>
</file>