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handoutMasterIdLst>
    <p:handoutMasterId r:id="rId16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9" r:id="rId9"/>
    <p:sldId id="270" r:id="rId10"/>
    <p:sldId id="272" r:id="rId11"/>
    <p:sldId id="271" r:id="rId12"/>
    <p:sldId id="273" r:id="rId13"/>
    <p:sldId id="263" r:id="rId14"/>
    <p:sldId id="264" r:id="rId15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246FA-F5A0-4FF6-8181-F78EF437CFB1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36CE0-ED4F-4B3F-8505-539BAAB1C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75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3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2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116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53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367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8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58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0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09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53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2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9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05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17791-B58A-4BF3-8547-E950E19E316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7CB0F2-FE02-4528-A4F0-AE5236107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79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3880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Итоги работы института АНО ДПО «ОИПО» </a:t>
            </a:r>
            <a:br>
              <a:rPr lang="ru-RU" b="1" dirty="0"/>
            </a:br>
            <a:r>
              <a:rPr lang="ru-RU" b="1" dirty="0"/>
              <a:t>за 2017 – 2018 учебный год. </a:t>
            </a:r>
          </a:p>
        </p:txBody>
      </p:sp>
    </p:spTree>
    <p:extLst>
      <p:ext uri="{BB962C8B-B14F-4D97-AF65-F5344CB8AC3E}">
        <p14:creationId xmlns:p14="http://schemas.microsoft.com/office/powerpoint/2010/main" val="19039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Конкурсы профессионального мастерства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0473" y="2133600"/>
            <a:ext cx="9454139" cy="37776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Воспитание сегодня» – эссе. Победители: МАОУ «СОШ № 127»г.Перми; МБДОУ «Детский сад №38»,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г.Лысьва.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Лучший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экоурок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Победители: МБОУ «Октябрьская средняя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обшбразовательная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школа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№1»; МБОУ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«СОШ №16 с углубленным изучением отдельных предметов», г. Лысьва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>Конкурсы 2018 – 2019 г.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646218"/>
            <a:ext cx="8915400" cy="32650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«Работа с родителями: находки и открытия» </a:t>
            </a:r>
          </a:p>
          <a:p>
            <a:r>
              <a:rPr lang="ru-RU" sz="3200" b="1" dirty="0" smtClean="0"/>
              <a:t>«Лучшая презентация к учебному занятию»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304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Лига сельских школ и малых городов </a:t>
            </a:r>
            <a:r>
              <a:rPr lang="ru-RU" sz="4800" b="1" dirty="0" err="1" smtClean="0"/>
              <a:t>Прикамья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258291"/>
            <a:ext cx="10661073" cy="39186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600" b="1" dirty="0" smtClean="0"/>
              <a:t>«Воспитание ХХ</a:t>
            </a:r>
            <a:r>
              <a:rPr lang="en-US" sz="3600" b="1" dirty="0" smtClean="0"/>
              <a:t>I</a:t>
            </a:r>
            <a:r>
              <a:rPr lang="ru-RU" sz="3600" b="1" dirty="0" smtClean="0"/>
              <a:t> – векторы развития» – 183 участника, г. Пермь; </a:t>
            </a:r>
          </a:p>
          <a:p>
            <a:pPr algn="just"/>
            <a:r>
              <a:rPr lang="ru-RU" sz="3600" b="1" dirty="0"/>
              <a:t>«Инновационные образовательные практики в условиях реализации ФГОС на всех уровнях общего образования</a:t>
            </a:r>
            <a:r>
              <a:rPr lang="ru-RU" sz="3600" b="1" dirty="0" smtClean="0"/>
              <a:t>» - 292 участника, г. Кудымкар; </a:t>
            </a:r>
          </a:p>
          <a:p>
            <a:pPr algn="just"/>
            <a:r>
              <a:rPr lang="ru-RU" sz="3600" b="1" dirty="0" smtClean="0"/>
              <a:t>«Воспитание в современной образовательной среде» – 235 участников, г. Чусовой.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554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6619" y="624110"/>
            <a:ext cx="9467994" cy="858326"/>
          </a:xfrm>
        </p:spPr>
        <p:txBody>
          <a:bodyPr/>
          <a:lstStyle/>
          <a:p>
            <a:r>
              <a:rPr lang="ru-RU" b="1" dirty="0" smtClean="0"/>
              <a:t>Стратегические ориентиры развития: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dirty="0" smtClean="0"/>
              <a:t>Научно-методическая поддержка образовательных организаций по введению профессионального стандарта «Педагог» в соответствии с Национальной системой учительского роста. </a:t>
            </a:r>
          </a:p>
          <a:p>
            <a:pPr algn="just"/>
            <a:r>
              <a:rPr lang="ru-RU" sz="2600" b="1" dirty="0" smtClean="0"/>
              <a:t>Развитие профессиональной компетентности управленческих команд образовательных организаций (проведение НПК «Стратегическое управление развитием образовательных организаций»). </a:t>
            </a:r>
          </a:p>
          <a:p>
            <a:pPr algn="just"/>
            <a:r>
              <a:rPr lang="ru-RU" sz="2600" b="1" dirty="0" smtClean="0"/>
              <a:t>Содействие модернизации воспитывающей деятельности ОО в аспекте «Стратегии развития воспитания в РФ на период до 2025 года». </a:t>
            </a:r>
          </a:p>
          <a:p>
            <a:pPr algn="just"/>
            <a:r>
              <a:rPr lang="ru-RU" sz="2600" b="1" dirty="0" smtClean="0"/>
              <a:t>Организационно-методическое сопровождение введения ФГОС общего среднего образования.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279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/>
              <a:t>Дорогу осилит идущий.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19322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8873"/>
            <a:ext cx="10453255" cy="549809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5000" b="1" dirty="0" smtClean="0"/>
              <a:t>            Важнейшим условием повышения качества образования в школе является уровень профессиональной компетентности учителя, который должен находиться в постоянном и непрерывном развитии.</a:t>
            </a: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2541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Миссия института: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         </a:t>
            </a:r>
            <a:r>
              <a:rPr lang="ru-RU" sz="4000" b="1" dirty="0" smtClean="0"/>
              <a:t>Содействовать </a:t>
            </a:r>
            <a:r>
              <a:rPr lang="ru-RU" sz="4000" b="1" dirty="0"/>
              <a:t>развитию личностного и профессионального потенциала специалистов отрасли «Образование» в условиях реализации Закона 273 – ФЗ «Об образовании в РФ», федеральных государственных </a:t>
            </a:r>
            <a:r>
              <a:rPr lang="ru-RU" sz="4000" b="1" dirty="0" smtClean="0"/>
              <a:t>образовательных стандартов </a:t>
            </a:r>
            <a:r>
              <a:rPr lang="ru-RU" sz="4000" b="1" dirty="0"/>
              <a:t>и профессионального стандарта «</a:t>
            </a:r>
            <a:r>
              <a:rPr lang="ru-RU" sz="4000" b="1" dirty="0" smtClean="0"/>
              <a:t>Педагог»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337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565561"/>
              </p:ext>
            </p:extLst>
          </p:nvPr>
        </p:nvGraphicFramePr>
        <p:xfrm>
          <a:off x="1619677" y="651166"/>
          <a:ext cx="9976578" cy="5666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8289">
                  <a:extLst>
                    <a:ext uri="{9D8B030D-6E8A-4147-A177-3AD203B41FA5}">
                      <a16:colId xmlns:a16="http://schemas.microsoft.com/office/drawing/2014/main" val="3792633320"/>
                    </a:ext>
                  </a:extLst>
                </a:gridCol>
                <a:gridCol w="4988289">
                  <a:extLst>
                    <a:ext uri="{9D8B030D-6E8A-4147-A177-3AD203B41FA5}">
                      <a16:colId xmlns:a16="http://schemas.microsoft.com/office/drawing/2014/main" val="810054751"/>
                    </a:ext>
                  </a:extLst>
                </a:gridCol>
              </a:tblGrid>
              <a:tr h="429089">
                <a:tc row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endParaRPr lang="ru-RU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Внедрение ФГОС в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8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D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24794"/>
                  </a:ext>
                </a:extLst>
              </a:tr>
              <a:tr h="884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Обновление содержания образования (астрономия, робототехника, шахматы)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14561"/>
                  </a:ext>
                </a:extLst>
              </a:tr>
              <a:tr h="429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Реализация предметных концепций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280284"/>
                  </a:ext>
                </a:extLst>
              </a:tr>
              <a:tr h="429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ФГОС для детей с ОВЗ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77217"/>
                  </a:ext>
                </a:extLst>
              </a:tr>
              <a:tr h="429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Инклюзивное образование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17958"/>
                  </a:ext>
                </a:extLst>
              </a:tr>
              <a:tr h="429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Российское движение школьников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048641"/>
                  </a:ext>
                </a:extLst>
              </a:tr>
              <a:tr h="429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Школьные библиотечные комплексы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722680"/>
                  </a:ext>
                </a:extLst>
              </a:tr>
              <a:tr h="429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Новая модель аттестации кадров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38160"/>
                  </a:ext>
                </a:extLst>
              </a:tr>
              <a:tr h="884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Формирование национальной системы учительского роста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32629"/>
                  </a:ext>
                </a:extLst>
              </a:tr>
              <a:tr h="893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Подготовка к введению ФГОС среднего общего образования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22462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338642" y="1884218"/>
            <a:ext cx="3042291" cy="303414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– ЗАДАЧИ 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2017-2018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УЧЕБНОГО ГОДА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>
            <a:stCxn id="5" idx="7"/>
          </p:cNvCxnSpPr>
          <p:nvPr/>
        </p:nvCxnSpPr>
        <p:spPr>
          <a:xfrm flipV="1">
            <a:off x="4935400" y="1454206"/>
            <a:ext cx="1672566" cy="874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361037" y="3218315"/>
            <a:ext cx="1246929" cy="184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361037" y="3611893"/>
            <a:ext cx="1246929" cy="6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19171" y="3935342"/>
            <a:ext cx="1288795" cy="124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319171" y="2795097"/>
            <a:ext cx="1288795" cy="1262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027430" y="1568697"/>
            <a:ext cx="1580536" cy="844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281669" y="2382431"/>
            <a:ext cx="1326297" cy="324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81669" y="4122916"/>
            <a:ext cx="1326297" cy="391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45103" y="4272148"/>
            <a:ext cx="1462863" cy="9854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79531" y="4349089"/>
            <a:ext cx="1528435" cy="16637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>
            <a:stCxn id="5" idx="7"/>
          </p:cNvCxnSpPr>
          <p:nvPr/>
        </p:nvCxnSpPr>
        <p:spPr>
          <a:xfrm flipV="1">
            <a:off x="4935400" y="915998"/>
            <a:ext cx="1672566" cy="14125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6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>Образовательная деятельность</a:t>
            </a:r>
            <a:endParaRPr lang="ru-RU" sz="6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283761"/>
              </p:ext>
            </p:extLst>
          </p:nvPr>
        </p:nvGraphicFramePr>
        <p:xfrm>
          <a:off x="2022763" y="2604654"/>
          <a:ext cx="948185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925">
                  <a:extLst>
                    <a:ext uri="{9D8B030D-6E8A-4147-A177-3AD203B41FA5}">
                      <a16:colId xmlns:a16="http://schemas.microsoft.com/office/drawing/2014/main" val="3513618743"/>
                    </a:ext>
                  </a:extLst>
                </a:gridCol>
                <a:gridCol w="4740925">
                  <a:extLst>
                    <a:ext uri="{9D8B030D-6E8A-4147-A177-3AD203B41FA5}">
                      <a16:colId xmlns:a16="http://schemas.microsoft.com/office/drawing/2014/main" val="3757618160"/>
                    </a:ext>
                  </a:extLst>
                </a:gridCol>
              </a:tblGrid>
              <a:tr h="1684713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Количество курсовых мероприятий - 47</a:t>
                      </a:r>
                      <a:endParaRPr lang="ru-RU" sz="4000" b="1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Количество обученных педагогов</a:t>
                      </a:r>
                      <a:r>
                        <a:rPr lang="ru-RU" sz="4000" b="1" baseline="0" dirty="0" smtClean="0"/>
                        <a:t> - 1147</a:t>
                      </a:r>
                      <a:endParaRPr lang="ru-RU" sz="4000" b="1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202447194"/>
                  </a:ext>
                </a:extLst>
              </a:tr>
              <a:tr h="1684713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Количество семинаров - 9</a:t>
                      </a:r>
                      <a:endParaRPr lang="ru-RU" sz="4000" b="1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Количество обученных педагогов - 311</a:t>
                      </a:r>
                      <a:endParaRPr lang="ru-RU" sz="4000" b="1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425085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/>
              <a:t>Наиболее востребованные курсы: </a:t>
            </a:r>
            <a:endParaRPr lang="ru-RU" sz="5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660072"/>
            <a:ext cx="8915400" cy="34359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600" b="1" dirty="0"/>
              <a:t>Проектирование образовательной деятельности в ДОУ в контексте ФГОС </a:t>
            </a:r>
            <a:r>
              <a:rPr lang="ru-RU" sz="3600" b="1" dirty="0" smtClean="0"/>
              <a:t>ДО.</a:t>
            </a:r>
          </a:p>
          <a:p>
            <a:pPr algn="just"/>
            <a:r>
              <a:rPr lang="ru-RU" sz="3600" b="1" dirty="0" smtClean="0"/>
              <a:t>Обучение </a:t>
            </a:r>
            <a:r>
              <a:rPr lang="ru-RU" sz="3600" b="1" dirty="0"/>
              <a:t>учащихся с ОВЗ и интеллектуальными нарушениями на уровнях общего образования в условиях реализации </a:t>
            </a:r>
            <a:r>
              <a:rPr lang="ru-RU" sz="3600" b="1" dirty="0" smtClean="0"/>
              <a:t>ФГОС. </a:t>
            </a:r>
          </a:p>
          <a:p>
            <a:pPr algn="just"/>
            <a:r>
              <a:rPr lang="ru-RU" sz="3600" b="1" dirty="0"/>
              <a:t>Современные подходы к образовательной деятельности в условиях реализации </a:t>
            </a:r>
            <a:r>
              <a:rPr lang="ru-RU" sz="3600" b="1" dirty="0" smtClean="0"/>
              <a:t>ФГОС.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1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>Курсы переподготовки</a:t>
            </a:r>
            <a:endParaRPr lang="ru-RU" sz="6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184946"/>
              </p:ext>
            </p:extLst>
          </p:nvPr>
        </p:nvGraphicFramePr>
        <p:xfrm>
          <a:off x="1066800" y="2823152"/>
          <a:ext cx="10287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9694">
                  <a:extLst>
                    <a:ext uri="{9D8B030D-6E8A-4147-A177-3AD203B41FA5}">
                      <a16:colId xmlns:a16="http://schemas.microsoft.com/office/drawing/2014/main" val="2145281376"/>
                    </a:ext>
                  </a:extLst>
                </a:gridCol>
                <a:gridCol w="4967306">
                  <a:extLst>
                    <a:ext uri="{9D8B030D-6E8A-4147-A177-3AD203B41FA5}">
                      <a16:colId xmlns:a16="http://schemas.microsoft.com/office/drawing/2014/main" val="211686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dirty="0" smtClean="0"/>
                        <a:t>«Менеджмент организации» 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Обучено 69 руководителей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858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942715"/>
              </p:ext>
            </p:extLst>
          </p:nvPr>
        </p:nvGraphicFramePr>
        <p:xfrm>
          <a:off x="1619677" y="304799"/>
          <a:ext cx="9976578" cy="6513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8289">
                  <a:extLst>
                    <a:ext uri="{9D8B030D-6E8A-4147-A177-3AD203B41FA5}">
                      <a16:colId xmlns:a16="http://schemas.microsoft.com/office/drawing/2014/main" val="3792633320"/>
                    </a:ext>
                  </a:extLst>
                </a:gridCol>
                <a:gridCol w="4988289">
                  <a:extLst>
                    <a:ext uri="{9D8B030D-6E8A-4147-A177-3AD203B41FA5}">
                      <a16:colId xmlns:a16="http://schemas.microsoft.com/office/drawing/2014/main" val="810054751"/>
                    </a:ext>
                  </a:extLst>
                </a:gridCol>
              </a:tblGrid>
              <a:tr h="526474">
                <a:tc row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endParaRPr lang="ru-RU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ФГОС в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D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24794"/>
                  </a:ext>
                </a:extLst>
              </a:tr>
              <a:tr h="702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предметных концепций по физике, химии, биологии, астрономии, ОБЖ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14561"/>
                  </a:ext>
                </a:extLst>
              </a:tr>
              <a:tr h="351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Новая программа по ОБЖ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280284"/>
                  </a:ext>
                </a:extLst>
              </a:tr>
              <a:tr h="702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введению новой редакции ФГОС НОО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77217"/>
                  </a:ext>
                </a:extLst>
              </a:tr>
              <a:tr h="702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введению ФГОС среднего общего образования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17958"/>
                  </a:ext>
                </a:extLst>
              </a:tr>
              <a:tr h="768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современной информационной среды (проект «Цифровая школа»)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048641"/>
                  </a:ext>
                </a:extLst>
              </a:tr>
              <a:tr h="1024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Подготовка к введению профессионального стандарта «Педагог» в соответствии с Национальной системой учительского роста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722680"/>
                  </a:ext>
                </a:extLst>
              </a:tr>
              <a:tr h="4911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добровольца (волонтера)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38160"/>
                  </a:ext>
                </a:extLst>
              </a:tr>
              <a:tr h="758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 нового ГОСТа по подготовке документов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32629"/>
                  </a:ext>
                </a:extLst>
              </a:tr>
              <a:tr h="275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15009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338642" y="1884218"/>
            <a:ext cx="3042291" cy="303414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– ЗАДАЧИ 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2018-2019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УЧЕБНОГО ГОДА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>
            <a:stCxn id="5" idx="7"/>
          </p:cNvCxnSpPr>
          <p:nvPr/>
        </p:nvCxnSpPr>
        <p:spPr>
          <a:xfrm flipV="1">
            <a:off x="4935400" y="1454206"/>
            <a:ext cx="1672566" cy="874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380933" y="3010981"/>
            <a:ext cx="1246929" cy="184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393576" y="3490921"/>
            <a:ext cx="1214390" cy="136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319171" y="2285363"/>
            <a:ext cx="1288795" cy="635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027430" y="1252196"/>
            <a:ext cx="1580536" cy="1161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154549" y="1690948"/>
            <a:ext cx="1453417" cy="9478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81669" y="3833564"/>
            <a:ext cx="1346193" cy="6638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54549" y="4038817"/>
            <a:ext cx="1453417" cy="12187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835236" y="4589507"/>
            <a:ext cx="1772730" cy="1423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flipV="1">
            <a:off x="4935400" y="554677"/>
            <a:ext cx="1672566" cy="1787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Научно-методическая деятельность: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036617"/>
            <a:ext cx="10716491" cy="414034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Всероссийская НПК </a:t>
            </a:r>
            <a:r>
              <a:rPr lang="ru-RU" b="1" dirty="0"/>
              <a:t>«Воспитание: инновационные ответы на современные вызовы</a:t>
            </a:r>
            <a:r>
              <a:rPr lang="ru-RU" b="1" dirty="0" smtClean="0"/>
              <a:t>» - 382 участника; </a:t>
            </a:r>
          </a:p>
          <a:p>
            <a:pPr algn="just"/>
            <a:r>
              <a:rPr lang="ru-RU" b="1" dirty="0" smtClean="0"/>
              <a:t>Краевая НПК </a:t>
            </a:r>
            <a:r>
              <a:rPr lang="ru-RU" b="1" dirty="0"/>
              <a:t>«Роль проектной деятельности в современной образовательной среде в контексте требований ФГОС</a:t>
            </a:r>
            <a:r>
              <a:rPr lang="ru-RU" b="1" dirty="0" smtClean="0"/>
              <a:t>» - 230 участников (Кунгурский район); </a:t>
            </a:r>
          </a:p>
          <a:p>
            <a:pPr algn="just"/>
            <a:r>
              <a:rPr lang="ru-RU" b="1" dirty="0" smtClean="0"/>
              <a:t>Краевая НПК «Механизмы повышения качества образовательных результатов обучающихся (по итогам реализации проекта «Образовательный лифт») – 170 участников; </a:t>
            </a:r>
          </a:p>
          <a:p>
            <a:pPr algn="just"/>
            <a:r>
              <a:rPr lang="ru-RU" b="1" dirty="0" smtClean="0"/>
              <a:t>Межмуниципальный форум «Звезда по имени Учитель» - 180 участников (МБОУ «Очерская СОШ № 3»)</a:t>
            </a:r>
          </a:p>
          <a:p>
            <a:pPr algn="just"/>
            <a:r>
              <a:rPr lang="ru-RU" b="1" dirty="0" smtClean="0"/>
              <a:t>Муниципальная конференция </a:t>
            </a:r>
            <a:r>
              <a:rPr lang="ru-RU" b="1" dirty="0" err="1" smtClean="0"/>
              <a:t>Бардымского</a:t>
            </a:r>
            <a:r>
              <a:rPr lang="ru-RU" b="1" dirty="0" smtClean="0"/>
              <a:t> района «</a:t>
            </a:r>
            <a:r>
              <a:rPr lang="ru-RU" b="1" dirty="0"/>
              <a:t>Моделирование контрольно-оценочной деятельности ОО в условиях реализации </a:t>
            </a:r>
            <a:r>
              <a:rPr lang="ru-RU" b="1" dirty="0" smtClean="0"/>
              <a:t>ФГОС» - 150 участников</a:t>
            </a:r>
          </a:p>
          <a:p>
            <a:pPr algn="just"/>
            <a:endParaRPr lang="ru-RU" b="1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9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576</Words>
  <Application>Microsoft Office PowerPoint</Application>
  <PresentationFormat>Широкоэкранный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Итоги работы института АНО ДПО «ОИПО»  за 2017 – 2018 учебный год. </vt:lpstr>
      <vt:lpstr>Презентация PowerPoint</vt:lpstr>
      <vt:lpstr>Миссия института:</vt:lpstr>
      <vt:lpstr>Презентация PowerPoint</vt:lpstr>
      <vt:lpstr>Образовательная деятельность</vt:lpstr>
      <vt:lpstr>Наиболее востребованные курсы: </vt:lpstr>
      <vt:lpstr>Курсы переподготовки</vt:lpstr>
      <vt:lpstr>Презентация PowerPoint</vt:lpstr>
      <vt:lpstr>Научно-методическая деятельность:</vt:lpstr>
      <vt:lpstr>Конкурсы профессионального мастерства</vt:lpstr>
      <vt:lpstr>Конкурсы 2018 – 2019 г.</vt:lpstr>
      <vt:lpstr>Лига сельских школ и малых городов Прикамья</vt:lpstr>
      <vt:lpstr>Стратегические ориентиры развития: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института АНО ДПО «ОИПО»  за 2017 – 2018 учебный год.</dc:title>
  <dc:creator>Владелец</dc:creator>
  <cp:lastModifiedBy>Vadim</cp:lastModifiedBy>
  <cp:revision>19</cp:revision>
  <cp:lastPrinted>2018-06-25T09:30:08Z</cp:lastPrinted>
  <dcterms:created xsi:type="dcterms:W3CDTF">2018-06-25T06:31:37Z</dcterms:created>
  <dcterms:modified xsi:type="dcterms:W3CDTF">2018-06-28T12:03:29Z</dcterms:modified>
</cp:coreProperties>
</file>