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0" r:id="rId3"/>
    <p:sldId id="263" r:id="rId4"/>
    <p:sldId id="257" r:id="rId5"/>
    <p:sldId id="261" r:id="rId6"/>
    <p:sldId id="282" r:id="rId7"/>
    <p:sldId id="258" r:id="rId8"/>
    <p:sldId id="283" r:id="rId9"/>
    <p:sldId id="284" r:id="rId10"/>
    <p:sldId id="264" r:id="rId11"/>
    <p:sldId id="288" r:id="rId12"/>
    <p:sldId id="292" r:id="rId13"/>
    <p:sldId id="285" r:id="rId14"/>
    <p:sldId id="287" r:id="rId15"/>
    <p:sldId id="289" r:id="rId16"/>
    <p:sldId id="279" r:id="rId17"/>
    <p:sldId id="290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00"/>
    <a:srgbClr val="7ACCA7"/>
    <a:srgbClr val="008000"/>
    <a:srgbClr val="44B280"/>
    <a:srgbClr val="C8C026"/>
    <a:srgbClr val="CDA021"/>
    <a:srgbClr val="E2580C"/>
    <a:srgbClr val="00FF00"/>
    <a:srgbClr val="4FB57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21" autoAdjust="0"/>
  </p:normalViewPr>
  <p:slideViewPr>
    <p:cSldViewPr>
      <p:cViewPr varScale="1">
        <p:scale>
          <a:sx n="111" d="100"/>
          <a:sy n="111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40133-8B0D-4618-8731-42CEF32E9F77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7D437-DA55-418C-80A6-6DAA61FD1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740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CF8B3-8CC0-4BBA-AA04-8E2C312F39F4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ADED4-4B0F-4B97-9DC0-6087D968E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756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81FA5-5417-4186-B9A7-08841F5D587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564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81FA5-5417-4186-B9A7-08841F5D587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564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81FA5-5417-4186-B9A7-08841F5D587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564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81FA5-5417-4186-B9A7-08841F5D587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56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569E-1019-4EC9-930A-5734431D4ED7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6F34-23EA-4449-9EF3-098B15424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569E-1019-4EC9-930A-5734431D4ED7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6F34-23EA-4449-9EF3-098B15424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569E-1019-4EC9-930A-5734431D4ED7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6F34-23EA-4449-9EF3-098B15424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569E-1019-4EC9-930A-5734431D4ED7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6F34-23EA-4449-9EF3-098B15424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569E-1019-4EC9-930A-5734431D4ED7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6F34-23EA-4449-9EF3-098B15424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569E-1019-4EC9-930A-5734431D4ED7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6F34-23EA-4449-9EF3-098B15424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569E-1019-4EC9-930A-5734431D4ED7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6F34-23EA-4449-9EF3-098B15424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569E-1019-4EC9-930A-5734431D4ED7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6F34-23EA-4449-9EF3-098B15424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569E-1019-4EC9-930A-5734431D4ED7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6F34-23EA-4449-9EF3-098B15424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569E-1019-4EC9-930A-5734431D4ED7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6F34-23EA-4449-9EF3-098B15424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569E-1019-4EC9-930A-5734431D4ED7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6F34-23EA-4449-9EF3-098B15424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8569E-1019-4EC9-930A-5734431D4ED7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C6F34-23EA-4449-9EF3-098B15424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2.pn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pn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2.png"/><Relationship Id="rId7" Type="http://schemas.openxmlformats.org/officeDocument/2006/relationships/image" Target="../media/image74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0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2.pn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64.jpeg"/><Relationship Id="rId4" Type="http://schemas.openxmlformats.org/officeDocument/2006/relationships/image" Target="../media/image40.jpeg"/><Relationship Id="rId9" Type="http://schemas.openxmlformats.org/officeDocument/2006/relationships/image" Target="../media/image8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5.jpeg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91.jpeg"/><Relationship Id="rId5" Type="http://schemas.openxmlformats.org/officeDocument/2006/relationships/image" Target="../media/image80.png"/><Relationship Id="rId10" Type="http://schemas.openxmlformats.org/officeDocument/2006/relationships/image" Target="../media/image90.jpeg"/><Relationship Id="rId4" Type="http://schemas.openxmlformats.org/officeDocument/2006/relationships/image" Target="../media/image86.jpeg"/><Relationship Id="rId9" Type="http://schemas.openxmlformats.org/officeDocument/2006/relationships/image" Target="../media/image8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image" Target="../media/image2.png"/><Relationship Id="rId7" Type="http://schemas.openxmlformats.org/officeDocument/2006/relationships/image" Target="../media/image28.tiff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image" Target="../media/image19.jpe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0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2.pn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572132" y="0"/>
          <a:ext cx="3714744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solidFill>
                      <a:srgbClr val="4FB5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214554"/>
            <a:ext cx="5143536" cy="1470025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Открытость, устойчивость, развитие муниципальной системы образования в условиях реализации приоритетных проектов</a:t>
            </a:r>
            <a:endParaRPr lang="ru-RU" sz="3200" b="1" dirty="0">
              <a:solidFill>
                <a:srgbClr val="004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6386506"/>
            <a:ext cx="4057656" cy="4714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декабря2018 года</a:t>
            </a:r>
            <a:endParaRPr lang="ru-RU" sz="2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permmap2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909" y="714356"/>
            <a:ext cx="3522091" cy="5407440"/>
          </a:xfrm>
          <a:prstGeom prst="rect">
            <a:avLst/>
          </a:prstGeom>
          <a:effectLst/>
        </p:spPr>
      </p:pic>
      <p:pic>
        <p:nvPicPr>
          <p:cNvPr id="6" name="Рисунок 5" descr="Coat_of_Arms_of_Kungursky_rayon_(2008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57166"/>
            <a:ext cx="857256" cy="1419483"/>
          </a:xfrm>
          <a:prstGeom prst="rect">
            <a:avLst/>
          </a:prstGeom>
          <a:effectLst>
            <a:outerShdw blurRad="63500" sx="107000" sy="107000" algn="ctr" rotWithShape="0">
              <a:prstClr val="black">
                <a:alpha val="37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428728" y="4786322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Паршакова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 Олеся Алексеевна, </a:t>
            </a:r>
          </a:p>
          <a:p>
            <a:pPr algn="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начальник Управления образования </a:t>
            </a:r>
          </a:p>
          <a:p>
            <a:pPr algn="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Кунгурского муниципального района  </a:t>
            </a:r>
          </a:p>
          <a:p>
            <a:endParaRPr lang="ru-RU" dirty="0"/>
          </a:p>
        </p:txBody>
      </p:sp>
      <p:pic>
        <p:nvPicPr>
          <p:cNvPr id="1028" name="Picture 4" descr="ЭМБЛЕМА чистовик син D2017v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1214446" cy="115900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9512"/>
            <a:ext cx="7143768" cy="812034"/>
          </a:xfrm>
        </p:spPr>
        <p:txBody>
          <a:bodyPr>
            <a:noAutofit/>
          </a:bodyPr>
          <a:lstStyle/>
          <a:p>
            <a:pPr marL="896938" algn="l"/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ПРОЕКТАХ КРАЕВОГО УРОВНЯ</a:t>
            </a: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775" y="0"/>
            <a:ext cx="25432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85752" cy="114300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Coat_of_Arms_of_Kungursky_rayon_(2008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52"/>
            <a:ext cx="571504" cy="946323"/>
          </a:xfrm>
          <a:prstGeom prst="rect">
            <a:avLst/>
          </a:prstGeom>
          <a:effectLst>
            <a:outerShdw blurRad="63500" sx="107000" sy="107000" algn="ctr" rotWithShape="0">
              <a:prstClr val="black">
                <a:alpha val="37000"/>
              </a:prstClr>
            </a:outerShdw>
          </a:effectLst>
        </p:spPr>
      </p:pic>
      <p:pic>
        <p:nvPicPr>
          <p:cNvPr id="20" name="Рисунок 19" descr="сохраини мемью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173" y="1857364"/>
            <a:ext cx="1990497" cy="13573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14810" y="3071810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Родительский комитет КМР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86248" y="3857628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Муниципальная семейная конференция</a:t>
            </a:r>
            <a:endParaRPr lang="ru-RU" sz="1400" b="1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2357422" y="1214422"/>
            <a:ext cx="1214446" cy="461665"/>
            <a:chOff x="2071670" y="1428736"/>
            <a:chExt cx="1214446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428860" y="1428736"/>
              <a:ext cx="857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семейных клубов</a:t>
              </a:r>
              <a:endParaRPr lang="ru-RU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71670" y="1500174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45</a:t>
              </a:r>
              <a:endPara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7" name="Рисунок 16" descr="Безимени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1500174"/>
            <a:ext cx="3205376" cy="1571636"/>
          </a:xfrm>
          <a:prstGeom prst="rect">
            <a:avLst/>
          </a:prstGeom>
        </p:spPr>
      </p:pic>
      <p:pic>
        <p:nvPicPr>
          <p:cNvPr id="19" name="Рисунок 18" descr="Безимени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27028" y="3276579"/>
            <a:ext cx="2916344" cy="165261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42844" y="1285860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«Сохраним семью – сбережем Россию»</a:t>
            </a:r>
            <a:endParaRPr lang="ru-RU" b="1" dirty="0">
              <a:solidFill>
                <a:srgbClr val="004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3286116" y="5263234"/>
            <a:ext cx="3214710" cy="880410"/>
            <a:chOff x="3357554" y="3714752"/>
            <a:chExt cx="3214710" cy="880410"/>
          </a:xfrm>
        </p:grpSpPr>
        <p:pic>
          <p:nvPicPr>
            <p:cNvPr id="22" name="Рисунок 21" descr="кадры для села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7554" y="3714752"/>
              <a:ext cx="1214446" cy="58179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000496" y="4071942"/>
              <a:ext cx="2500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МБОУ «</a:t>
              </a:r>
              <a:r>
                <a:rPr lang="ru-RU" sz="1400" dirty="0" err="1" smtClean="0"/>
                <a:t>Троельжанская</a:t>
              </a:r>
              <a:r>
                <a:rPr lang="ru-RU" sz="1400" dirty="0" smtClean="0"/>
                <a:t> СОШ»; МАОУ «Ленская СОШ»</a:t>
              </a:r>
              <a:endParaRPr lang="ru-RU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72000" y="3714752"/>
              <a:ext cx="2000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4600"/>
                  </a:solidFill>
                </a:rPr>
                <a:t>«Кадры для села»</a:t>
              </a:r>
              <a:endParaRPr lang="ru-RU" sz="1600" b="1" dirty="0">
                <a:solidFill>
                  <a:srgbClr val="004600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57158" y="5192925"/>
            <a:ext cx="2938482" cy="950719"/>
            <a:chOff x="214282" y="3714752"/>
            <a:chExt cx="2938482" cy="950719"/>
          </a:xfrm>
        </p:grpSpPr>
        <p:pic>
          <p:nvPicPr>
            <p:cNvPr id="23" name="Рисунок 22" descr="школьные радиостанции1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5720" y="3714752"/>
              <a:ext cx="1000132" cy="53132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14282" y="4357694"/>
              <a:ext cx="22860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МБОУ «</a:t>
              </a:r>
              <a:r>
                <a:rPr lang="ru-RU" sz="1400" dirty="0" err="1" smtClean="0"/>
                <a:t>Ергачинская</a:t>
              </a:r>
              <a:r>
                <a:rPr lang="ru-RU" sz="1400" dirty="0" smtClean="0"/>
                <a:t> СОШ»</a:t>
              </a:r>
              <a:endParaRPr lang="ru-RU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38252" y="3867152"/>
              <a:ext cx="17145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4600"/>
                  </a:solidFill>
                </a:rPr>
                <a:t>«Сеть школьных радиостанций»</a:t>
              </a:r>
              <a:endParaRPr lang="ru-RU" sz="1600" b="1" dirty="0">
                <a:solidFill>
                  <a:srgbClr val="004600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285984" y="2214554"/>
            <a:ext cx="1357322" cy="369332"/>
            <a:chOff x="2071670" y="1500174"/>
            <a:chExt cx="1357322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2571736" y="1580365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семей</a:t>
              </a:r>
              <a:endParaRPr lang="ru-RU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71670" y="1500174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569</a:t>
              </a:r>
              <a:endPara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4429124" y="2500306"/>
            <a:ext cx="2143124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МАУ ДО «ЦДОД», </a:t>
            </a:r>
          </a:p>
          <a:p>
            <a:r>
              <a:rPr lang="ru-RU" sz="1500" b="1" dirty="0" smtClean="0">
                <a:solidFill>
                  <a:srgbClr val="004600"/>
                </a:solidFill>
              </a:rPr>
              <a:t>«Парк семейного отдыха «На семи ветрах» </a:t>
            </a:r>
          </a:p>
          <a:p>
            <a:pPr algn="r"/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120 000 руб.</a:t>
            </a:r>
          </a:p>
          <a:p>
            <a:pPr algn="r"/>
            <a:endPara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dirty="0" smtClean="0"/>
              <a:t>МБОУ «</a:t>
            </a:r>
            <a:r>
              <a:rPr lang="ru-RU" sz="1200" dirty="0" err="1" smtClean="0"/>
              <a:t>Истоковская</a:t>
            </a:r>
            <a:r>
              <a:rPr lang="ru-RU" sz="1200" dirty="0" smtClean="0"/>
              <a:t> СОШ»</a:t>
            </a:r>
          </a:p>
          <a:p>
            <a:r>
              <a:rPr lang="ru-RU" sz="1400" b="1" dirty="0" smtClean="0">
                <a:solidFill>
                  <a:srgbClr val="004600"/>
                </a:solidFill>
              </a:rPr>
              <a:t>«МЫ ВМЕСТЕ»</a:t>
            </a:r>
          </a:p>
          <a:p>
            <a:pPr algn="r"/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80 000 </a:t>
            </a:r>
            <a:r>
              <a:rPr lang="ru-RU" sz="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</a:t>
            </a:r>
            <a:endPara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6572264" cy="1143000"/>
          </a:xfrm>
        </p:spPr>
        <p:txBody>
          <a:bodyPr>
            <a:normAutofit fontScale="90000"/>
          </a:bodyPr>
          <a:lstStyle/>
          <a:p>
            <a:pPr marL="896938" algn="l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СОЦИАЛЬНЫХ ПРОЕКТОВ КАМПАНИИ «ЛУКОЙЛ»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285752" cy="114300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oat_of_Arms_of_Kungursky_rayon_(2008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52"/>
            <a:ext cx="571504" cy="946323"/>
          </a:xfrm>
          <a:prstGeom prst="rect">
            <a:avLst/>
          </a:prstGeom>
          <a:effectLst>
            <a:outerShdw blurRad="63500" sx="107000" sy="107000" algn="ctr" rotWithShape="0">
              <a:prstClr val="black">
                <a:alpha val="37000"/>
              </a:prstClr>
            </a:outerShdw>
          </a:effectLst>
        </p:spPr>
      </p:pic>
      <p:pic>
        <p:nvPicPr>
          <p:cNvPr id="1027" name="Picture 3" descr="C:\Users\Администратор\Desktop\работа\к презентации\Социально-культурные проекты ООО ЛУКОЙЛ-ПЕРМЬ\Парк активного семейного отдыха «На семи ветрах»\Открытие веревочного пар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643314"/>
            <a:ext cx="1857388" cy="1230210"/>
          </a:xfrm>
          <a:prstGeom prst="rect">
            <a:avLst/>
          </a:prstGeom>
          <a:noFill/>
        </p:spPr>
      </p:pic>
      <p:pic>
        <p:nvPicPr>
          <p:cNvPr id="36" name="Рисунок 35" descr="1475483856_dsc_09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1" y="3811172"/>
            <a:ext cx="1785949" cy="1192383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3857620" y="1214422"/>
            <a:ext cx="2428892" cy="666862"/>
            <a:chOff x="2857488" y="1285860"/>
            <a:chExt cx="2857521" cy="809738"/>
          </a:xfrm>
        </p:grpSpPr>
        <p:pic>
          <p:nvPicPr>
            <p:cNvPr id="44" name="Рисунок 43" descr="деньги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71803" y="1285860"/>
              <a:ext cx="745520" cy="809738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3817323" y="1511810"/>
              <a:ext cx="1897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2 500 000 руб.</a:t>
              </a:r>
              <a:endPara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Нашивка 45"/>
            <p:cNvSpPr/>
            <p:nvPr/>
          </p:nvSpPr>
          <p:spPr>
            <a:xfrm>
              <a:off x="2857488" y="1571612"/>
              <a:ext cx="214314" cy="214314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28596" y="1285860"/>
            <a:ext cx="2286016" cy="461665"/>
            <a:chOff x="642910" y="1357298"/>
            <a:chExt cx="2286016" cy="461665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1500166" y="1357298"/>
              <a:ext cx="1428760" cy="461665"/>
              <a:chOff x="428596" y="1357298"/>
              <a:chExt cx="1428760" cy="46166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785786" y="1357298"/>
                <a:ext cx="107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/>
                  <a:t>реализовано</a:t>
                </a:r>
              </a:p>
              <a:p>
                <a:r>
                  <a:rPr lang="ru-RU" sz="1200" dirty="0" smtClean="0"/>
                  <a:t>проектов </a:t>
                </a:r>
                <a:endParaRPr lang="ru-RU" sz="12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28596" y="1357298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11</a:t>
                </a:r>
                <a:endParaRPr lang="ru-RU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642910" y="1428736"/>
              <a:ext cx="9286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С 2002 г.</a:t>
              </a:r>
              <a:endParaRPr lang="ru-RU" sz="1600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85720" y="221455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год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43174" y="221455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год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86314" y="207167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год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57422" y="1857364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ПОБЕДИТЕЛИ:</a:t>
            </a:r>
            <a:endParaRPr lang="ru-RU" sz="1600" b="1" dirty="0">
              <a:solidFill>
                <a:srgbClr val="004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282" y="2571744"/>
            <a:ext cx="2214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МБОУ «</a:t>
            </a:r>
            <a:r>
              <a:rPr lang="ru-RU" sz="1200" dirty="0" err="1" smtClean="0"/>
              <a:t>Шадейская</a:t>
            </a:r>
            <a:r>
              <a:rPr lang="ru-RU" sz="1200" dirty="0" smtClean="0"/>
              <a:t> СОШ»,</a:t>
            </a:r>
          </a:p>
          <a:p>
            <a:r>
              <a:rPr lang="ru-RU" sz="1400" b="1" dirty="0" smtClean="0">
                <a:solidFill>
                  <a:srgbClr val="004600"/>
                </a:solidFill>
              </a:rPr>
              <a:t>«Физкультурно-оздоровительный комплекс «Золотая рыбка»</a:t>
            </a:r>
          </a:p>
          <a:p>
            <a:pPr algn="r"/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300 000 руб.</a:t>
            </a:r>
            <a:endParaRPr lang="ru-RU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286000" y="2571744"/>
            <a:ext cx="21431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МАОУ «Комсомольская СОШ»,</a:t>
            </a:r>
            <a:r>
              <a:rPr lang="ru-RU" sz="1200" dirty="0" smtClean="0"/>
              <a:t> </a:t>
            </a:r>
            <a:r>
              <a:rPr lang="ru-RU" sz="1500" b="1" dirty="0" smtClean="0">
                <a:solidFill>
                  <a:srgbClr val="004600"/>
                </a:solidFill>
              </a:rPr>
              <a:t>«Перекресток» </a:t>
            </a:r>
          </a:p>
          <a:p>
            <a:pPr algn="r"/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105 000 руб.</a:t>
            </a:r>
          </a:p>
          <a:p>
            <a:r>
              <a:rPr lang="ru-RU" sz="1200" dirty="0" smtClean="0"/>
              <a:t>МБОУ «</a:t>
            </a:r>
            <a:r>
              <a:rPr lang="ru-RU" sz="1200" dirty="0" err="1" smtClean="0"/>
              <a:t>Плехановская</a:t>
            </a:r>
            <a:r>
              <a:rPr lang="ru-RU" sz="1200" dirty="0" smtClean="0"/>
              <a:t> СОШ»</a:t>
            </a:r>
          </a:p>
          <a:p>
            <a:r>
              <a:rPr lang="ru-RU" sz="1500" b="1" dirty="0" smtClean="0">
                <a:solidFill>
                  <a:srgbClr val="004600"/>
                </a:solidFill>
              </a:rPr>
              <a:t>«</a:t>
            </a:r>
            <a:r>
              <a:rPr lang="ru-RU" sz="1500" b="1" dirty="0" err="1" smtClean="0">
                <a:solidFill>
                  <a:srgbClr val="004600"/>
                </a:solidFill>
              </a:rPr>
              <a:t>Легодром</a:t>
            </a:r>
            <a:r>
              <a:rPr lang="ru-RU" sz="1500" b="1" dirty="0" smtClean="0">
                <a:solidFill>
                  <a:srgbClr val="004600"/>
                </a:solidFill>
              </a:rPr>
              <a:t>»</a:t>
            </a:r>
          </a:p>
          <a:p>
            <a:pPr algn="r"/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60 000 руб.</a:t>
            </a:r>
          </a:p>
          <a:p>
            <a:pPr algn="r"/>
            <a:endPara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dirty="0" smtClean="0"/>
              <a:t>МБОУ «</a:t>
            </a:r>
            <a:r>
              <a:rPr lang="ru-RU" sz="1200" dirty="0" err="1" smtClean="0"/>
              <a:t>Истоковская</a:t>
            </a:r>
            <a:r>
              <a:rPr lang="ru-RU" sz="1200" dirty="0" smtClean="0"/>
              <a:t> СОШ»</a:t>
            </a:r>
          </a:p>
          <a:p>
            <a:r>
              <a:rPr lang="ru-RU" sz="1400" b="1" dirty="0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ВМЕСТЕ»</a:t>
            </a:r>
          </a:p>
          <a:p>
            <a:pPr algn="r"/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100 000 </a:t>
            </a:r>
            <a:r>
              <a:rPr lang="ru-RU" sz="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</a:t>
            </a:r>
            <a:endPara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" name="Рисунок 56" descr="GAWYXhEamI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28860" y="5630164"/>
            <a:ext cx="1928826" cy="1084965"/>
          </a:xfrm>
          <a:prstGeom prst="rect">
            <a:avLst/>
          </a:prstGeom>
        </p:spPr>
      </p:pic>
      <p:pic>
        <p:nvPicPr>
          <p:cNvPr id="58" name="Рисунок 57" descr="roboti_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28860" y="3786190"/>
            <a:ext cx="1785950" cy="1134765"/>
          </a:xfrm>
          <a:prstGeom prst="rect">
            <a:avLst/>
          </a:prstGeom>
        </p:spPr>
      </p:pic>
      <p:pic>
        <p:nvPicPr>
          <p:cNvPr id="60" name="Рисунок 59" descr="QStLJY_y3y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3438" y="5500702"/>
            <a:ext cx="1821235" cy="121439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857224" y="5143512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года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1538" y="5429264"/>
            <a:ext cx="225185" cy="21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Рисунок 63" descr="деньги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28662" y="5715016"/>
            <a:ext cx="495407" cy="59542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00034" y="628652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765 000 руб.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Содержимое 37" descr="Безимени-12.jpg"/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6643702" y="0"/>
            <a:ext cx="250029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9512"/>
            <a:ext cx="7143768" cy="812034"/>
          </a:xfrm>
        </p:spPr>
        <p:txBody>
          <a:bodyPr>
            <a:noAutofit/>
          </a:bodyPr>
          <a:lstStyle/>
          <a:p>
            <a:pPr marL="896938" algn="l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ПРОЕКТАХ МУНИЦИПАЛЬНОГО УРОВНЯ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775" y="0"/>
            <a:ext cx="25432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85752" cy="114300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Coat_of_Arms_of_Kungursky_rayon_(2008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52"/>
            <a:ext cx="571504" cy="946323"/>
          </a:xfrm>
          <a:prstGeom prst="rect">
            <a:avLst/>
          </a:prstGeom>
          <a:effectLst>
            <a:outerShdw blurRad="63500" sx="107000" sy="107000" algn="ctr" rotWithShape="0">
              <a:prstClr val="black">
                <a:alpha val="37000"/>
              </a:prstClr>
            </a:outerShdw>
          </a:effectLst>
        </p:spPr>
      </p:pic>
      <p:pic>
        <p:nvPicPr>
          <p:cNvPr id="33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143512"/>
            <a:ext cx="1928794" cy="144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1"/>
          <p:cNvPicPr>
            <a:picLocks noChangeAspect="1" noChangeArrowheads="1"/>
          </p:cNvPicPr>
          <p:nvPr/>
        </p:nvPicPr>
        <p:blipFill>
          <a:blip r:embed="rId5"/>
          <a:srcRect l="8421" r="10571" b="2231"/>
          <a:stretch>
            <a:fillRect/>
          </a:stretch>
        </p:blipFill>
        <p:spPr bwMode="auto">
          <a:xfrm>
            <a:off x="4429124" y="5237076"/>
            <a:ext cx="2071702" cy="140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2071670" y="6156774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МАУ ДО «ЦДОД»;</a:t>
            </a:r>
          </a:p>
          <a:p>
            <a:r>
              <a:rPr lang="ru-RU" sz="1200" b="1" dirty="0" smtClean="0"/>
              <a:t>МБУ ДО «Комсомольская ДШИ»</a:t>
            </a:r>
            <a:endParaRPr lang="ru-RU" sz="1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1142984"/>
            <a:ext cx="6572264" cy="369332"/>
          </a:xfrm>
          <a:prstGeom prst="rect">
            <a:avLst/>
          </a:prstGeom>
          <a:solidFill>
            <a:srgbClr val="7ACCA7">
              <a:alpha val="47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«Мобильное дополнительное образование»</a:t>
            </a:r>
            <a:endParaRPr lang="ru-RU" b="1" dirty="0">
              <a:solidFill>
                <a:srgbClr val="004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Picture 2" descr="C:\Users\пк\Desktop\KIP-Novye-podhod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643050"/>
            <a:ext cx="1129111" cy="15929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" name="Picture 3" descr="C:\Users\пк\Desktop\Diplo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1643050"/>
            <a:ext cx="1143008" cy="16120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2643174" y="1643050"/>
            <a:ext cx="3357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b="1" kern="0" dirty="0" smtClean="0">
                <a:latin typeface="Times New Roman" pitchFamily="18" charset="0"/>
              </a:rPr>
              <a:t>Победитель краевого конкурса на</a:t>
            </a:r>
          </a:p>
          <a:p>
            <a:pPr>
              <a:defRPr/>
            </a:pPr>
            <a:r>
              <a:rPr lang="ru-RU" altLang="ru-RU" sz="1200" b="1" kern="0" dirty="0" smtClean="0">
                <a:latin typeface="Times New Roman" pitchFamily="18" charset="0"/>
              </a:rPr>
              <a:t>лучшую инновационную площадку среди образовательных организаций  «Инновации – 2014»</a:t>
            </a:r>
            <a:endParaRPr lang="ru-RU" altLang="ru-RU" sz="1200" b="1" kern="0" dirty="0">
              <a:latin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143240" y="2571744"/>
            <a:ext cx="3429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sz="1200" b="1" kern="0" dirty="0" smtClean="0">
                <a:latin typeface="Times New Roman" pitchFamily="18" charset="0"/>
              </a:rPr>
              <a:t>Победитель краевого конкурса проектов  «Мобильное дополнительное образование  – 2017»</a:t>
            </a:r>
            <a:endParaRPr lang="ru-RU" altLang="ru-RU" sz="1200" b="1" kern="0" dirty="0">
              <a:latin typeface="Times New Roman" pitchFamily="18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1071539" y="3357562"/>
            <a:ext cx="4500593" cy="1901253"/>
            <a:chOff x="250503" y="692697"/>
            <a:chExt cx="8713985" cy="5473153"/>
          </a:xfrm>
        </p:grpSpPr>
        <p:sp>
          <p:nvSpPr>
            <p:cNvPr id="61" name="Скругленный прямоугольник 60">
              <a:extLst/>
            </p:cNvPr>
            <p:cNvSpPr/>
            <p:nvPr/>
          </p:nvSpPr>
          <p:spPr>
            <a:xfrm>
              <a:off x="3003823" y="692697"/>
              <a:ext cx="3024336" cy="122413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8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b="1" dirty="0">
                  <a:solidFill>
                    <a:schemeClr val="bg1"/>
                  </a:solidFill>
                  <a:cs typeface="Times New Roman" pitchFamily="18" charset="0"/>
                </a:rPr>
                <a:t>Управление </a:t>
              </a:r>
              <a:r>
                <a:rPr lang="ru-RU" sz="1000" b="1" dirty="0" smtClean="0">
                  <a:solidFill>
                    <a:schemeClr val="bg1"/>
                  </a:solidFill>
                  <a:cs typeface="Times New Roman" pitchFamily="18" charset="0"/>
                </a:rPr>
                <a:t>образования</a:t>
              </a:r>
              <a:endParaRPr lang="ru-RU" sz="1000" b="1" dirty="0">
                <a:solidFill>
                  <a:srgbClr val="111111"/>
                </a:solidFill>
                <a:cs typeface="Times New Roman" pitchFamily="18" charset="0"/>
              </a:endParaRPr>
            </a:p>
          </p:txBody>
        </p:sp>
        <p:sp>
          <p:nvSpPr>
            <p:cNvPr id="62" name="Скругленный прямоугольник 61">
              <a:extLst/>
            </p:cNvPr>
            <p:cNvSpPr/>
            <p:nvPr/>
          </p:nvSpPr>
          <p:spPr>
            <a:xfrm>
              <a:off x="3132138" y="4797425"/>
              <a:ext cx="2952750" cy="1368425"/>
            </a:xfrm>
            <a:prstGeom prst="round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71463" lvl="4" indent="-228600" algn="ctr" eaLnBrk="1" hangingPunct="1">
                <a:defRPr/>
              </a:pPr>
              <a:r>
                <a:rPr lang="ru-RU" sz="1000" dirty="0" smtClean="0">
                  <a:solidFill>
                    <a:schemeClr val="bg1"/>
                  </a:solidFill>
                  <a:cs typeface="Times New Roman" pitchFamily="18" charset="0"/>
                </a:rPr>
                <a:t>МБОУ </a:t>
              </a:r>
              <a:r>
                <a:rPr lang="ru-RU" sz="1000" dirty="0">
                  <a:solidFill>
                    <a:schemeClr val="bg1"/>
                  </a:solidFill>
                  <a:cs typeface="Times New Roman" pitchFamily="18" charset="0"/>
                </a:rPr>
                <a:t>«</a:t>
              </a:r>
              <a:r>
                <a:rPr lang="ru-RU" sz="1000" dirty="0" err="1">
                  <a:solidFill>
                    <a:schemeClr val="bg1"/>
                  </a:solidFill>
                  <a:cs typeface="Times New Roman" pitchFamily="18" charset="0"/>
                </a:rPr>
                <a:t>Усть-Туркская</a:t>
              </a:r>
              <a:r>
                <a:rPr lang="ru-RU" sz="1000" dirty="0">
                  <a:solidFill>
                    <a:schemeClr val="bg1"/>
                  </a:solidFill>
                  <a:cs typeface="Times New Roman" pitchFamily="18" charset="0"/>
                </a:rPr>
                <a:t> СОШ»</a:t>
              </a:r>
            </a:p>
          </p:txBody>
        </p:sp>
        <p:sp>
          <p:nvSpPr>
            <p:cNvPr id="63" name="Скругленный прямоугольник 62">
              <a:extLst/>
            </p:cNvPr>
            <p:cNvSpPr/>
            <p:nvPr/>
          </p:nvSpPr>
          <p:spPr>
            <a:xfrm>
              <a:off x="251520" y="1916832"/>
              <a:ext cx="2880320" cy="1440161"/>
            </a:xfrm>
            <a:prstGeom prst="roundRect">
              <a:avLst/>
            </a:prstGeom>
            <a:solidFill>
              <a:srgbClr val="CC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8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b="1" dirty="0">
                  <a:solidFill>
                    <a:schemeClr val="bg1"/>
                  </a:solidFill>
                  <a:cs typeface="Times New Roman" pitchFamily="18" charset="0"/>
                </a:rPr>
                <a:t>МАУ ДО </a:t>
              </a:r>
              <a:r>
                <a:rPr lang="ru-RU" sz="1000" b="1" dirty="0" smtClean="0">
                  <a:solidFill>
                    <a:schemeClr val="bg1"/>
                  </a:solidFill>
                  <a:cs typeface="Times New Roman" pitchFamily="18" charset="0"/>
                </a:rPr>
                <a:t>«ДОД»</a:t>
              </a:r>
              <a:endParaRPr lang="ru-RU" sz="1000" b="1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64" name="Скругленный прямоугольник 63">
              <a:extLst/>
            </p:cNvPr>
            <p:cNvSpPr/>
            <p:nvPr/>
          </p:nvSpPr>
          <p:spPr>
            <a:xfrm>
              <a:off x="6012160" y="3573016"/>
              <a:ext cx="2952328" cy="1296143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8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b="1" dirty="0">
                  <a:solidFill>
                    <a:schemeClr val="bg1"/>
                  </a:solidFill>
                  <a:cs typeface="Times New Roman" pitchFamily="18" charset="0"/>
                </a:rPr>
                <a:t>Средства массовой информации</a:t>
              </a:r>
            </a:p>
          </p:txBody>
        </p:sp>
        <p:pic>
          <p:nvPicPr>
            <p:cNvPr id="65" name="Picture 4" descr="C:\Users\пк\Desktop\istock_000004822639small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92500" y="2420938"/>
              <a:ext cx="2085975" cy="208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Скругленный прямоугольник 21">
              <a:extLst/>
            </p:cNvPr>
            <p:cNvSpPr/>
            <p:nvPr/>
          </p:nvSpPr>
          <p:spPr>
            <a:xfrm>
              <a:off x="250503" y="3517453"/>
              <a:ext cx="2952328" cy="1296143"/>
            </a:xfrm>
            <a:prstGeom prst="roundRect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8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ru-RU" sz="1000" b="1" dirty="0">
                  <a:solidFill>
                    <a:schemeClr val="bg1"/>
                  </a:solidFill>
                  <a:cs typeface="Times New Roman" pitchFamily="18" charset="0"/>
                </a:rPr>
                <a:t>Родители  </a:t>
              </a:r>
            </a:p>
          </p:txBody>
        </p:sp>
        <p:sp>
          <p:nvSpPr>
            <p:cNvPr id="67" name="Скругленный прямоугольник 66">
              <a:extLst/>
            </p:cNvPr>
            <p:cNvSpPr/>
            <p:nvPr/>
          </p:nvSpPr>
          <p:spPr>
            <a:xfrm>
              <a:off x="5868144" y="2060848"/>
              <a:ext cx="2952328" cy="1368152"/>
            </a:xfrm>
            <a:prstGeom prst="roundRect">
              <a:avLst/>
            </a:prstGeom>
            <a:solidFill>
              <a:srgbClr val="66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8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dirty="0">
                  <a:solidFill>
                    <a:schemeClr val="tx1"/>
                  </a:solidFill>
                  <a:cs typeface="Times New Roman" pitchFamily="18" charset="0"/>
                </a:rPr>
                <a:t>МБОУ ДО </a:t>
              </a:r>
              <a:r>
                <a:rPr lang="ru-RU" sz="1000" dirty="0" smtClean="0">
                  <a:solidFill>
                    <a:schemeClr val="tx1"/>
                  </a:solidFill>
                  <a:cs typeface="Times New Roman" pitchFamily="18" charset="0"/>
                </a:rPr>
                <a:t>«ДШИ»</a:t>
              </a:r>
              <a:r>
                <a:rPr lang="ru-RU" dirty="0" smtClean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endParaRPr lang="ru-RU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 descr="социально-культурные.jpg"/>
          <p:cNvPicPr>
            <a:picLocks noChangeAspect="1"/>
          </p:cNvPicPr>
          <p:nvPr/>
        </p:nvPicPr>
        <p:blipFill>
          <a:blip r:embed="rId2">
            <a:lum bright="68000" contrast="-57000"/>
          </a:blip>
          <a:stretch>
            <a:fillRect/>
          </a:stretch>
        </p:blipFill>
        <p:spPr>
          <a:xfrm>
            <a:off x="-714412" y="85725"/>
            <a:ext cx="8572500" cy="67722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6572264" cy="812034"/>
          </a:xfrm>
        </p:spPr>
        <p:txBody>
          <a:bodyPr>
            <a:normAutofit fontScale="90000"/>
          </a:bodyPr>
          <a:lstStyle/>
          <a:p>
            <a:pPr marL="896938" algn="l"/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СОЦИАЛЬНЫХ И КУЛЬТУРНЫХ ПРОЕКТОВ КУНГУРСКОГО МУНИЦИПАЛЬНОГО РАЙОНА</a:t>
            </a: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85752" cy="114300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Coat_of_Arms_of_Kungursky_rayon_(2008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52"/>
            <a:ext cx="571504" cy="946323"/>
          </a:xfrm>
          <a:prstGeom prst="rect">
            <a:avLst/>
          </a:prstGeom>
          <a:effectLst>
            <a:outerShdw blurRad="63500" sx="107000" sy="107000" algn="ctr" rotWithShape="0">
              <a:prstClr val="black">
                <a:alpha val="37000"/>
              </a:prst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4000496" y="128586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Реализовано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/>
              <a:t>проектов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42844" y="1214422"/>
            <a:ext cx="2500330" cy="666862"/>
            <a:chOff x="285720" y="1214422"/>
            <a:chExt cx="3286148" cy="1024052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20" y="1571612"/>
              <a:ext cx="357190" cy="365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Рисунок 22" descr="деньги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786" y="1214422"/>
              <a:ext cx="785818" cy="102405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571604" y="1500174"/>
              <a:ext cx="2000264" cy="467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965 000 руб.</a:t>
              </a:r>
              <a:endPara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85720" y="2500306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год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86050" y="1857364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год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9190" y="174300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год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2018876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ПОБЕДИТЕЛИ:</a:t>
            </a:r>
            <a:endParaRPr lang="ru-RU" sz="1600" b="1" dirty="0">
              <a:solidFill>
                <a:srgbClr val="004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2857496"/>
            <a:ext cx="207167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МАОУ «Комсомольская СОШ», </a:t>
            </a:r>
            <a:r>
              <a:rPr lang="ru-RU" sz="1400" b="1" dirty="0" smtClean="0">
                <a:solidFill>
                  <a:srgbClr val="004600"/>
                </a:solidFill>
              </a:rPr>
              <a:t>«Готовность №1» </a:t>
            </a:r>
          </a:p>
          <a:p>
            <a:pPr algn="r"/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50 000 руб.</a:t>
            </a:r>
          </a:p>
          <a:p>
            <a:r>
              <a:rPr lang="ru-RU" sz="1200" dirty="0" smtClean="0"/>
              <a:t>МАУ ДО»ЦДОД»,</a:t>
            </a:r>
          </a:p>
          <a:p>
            <a:r>
              <a:rPr lang="ru-RU" sz="1400" b="1" dirty="0" smtClean="0">
                <a:solidFill>
                  <a:srgbClr val="004600"/>
                </a:solidFill>
              </a:rPr>
              <a:t>«Экспериментально-исследовательская лаборатория «</a:t>
            </a:r>
            <a:r>
              <a:rPr lang="ru-RU" sz="1400" b="1" dirty="0" err="1" smtClean="0">
                <a:solidFill>
                  <a:srgbClr val="004600"/>
                </a:solidFill>
              </a:rPr>
              <a:t>Экомодуль</a:t>
            </a:r>
            <a:r>
              <a:rPr lang="ru-RU" sz="1400" b="1" dirty="0" smtClean="0">
                <a:solidFill>
                  <a:srgbClr val="004600"/>
                </a:solidFill>
              </a:rPr>
              <a:t>»</a:t>
            </a:r>
          </a:p>
          <a:p>
            <a:pPr algn="r"/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87 000 руб.</a:t>
            </a:r>
          </a:p>
          <a:p>
            <a:endParaRPr lang="ru-RU" sz="1200" dirty="0" smtClean="0"/>
          </a:p>
          <a:p>
            <a:r>
              <a:rPr lang="ru-RU" sz="1200" dirty="0" smtClean="0"/>
              <a:t>МБОУ «</a:t>
            </a:r>
            <a:r>
              <a:rPr lang="ru-RU" sz="1200" dirty="0" err="1" smtClean="0"/>
              <a:t>Плехановская</a:t>
            </a:r>
            <a:r>
              <a:rPr lang="ru-RU" sz="1200" dirty="0" smtClean="0"/>
              <a:t> СОШ»</a:t>
            </a:r>
          </a:p>
          <a:p>
            <a:r>
              <a:rPr lang="ru-RU" sz="1400" b="1" dirty="0" smtClean="0">
                <a:solidFill>
                  <a:srgbClr val="004600"/>
                </a:solidFill>
              </a:rPr>
              <a:t>«</a:t>
            </a:r>
            <a:r>
              <a:rPr lang="ru-RU" sz="1400" b="1" dirty="0" err="1" smtClean="0">
                <a:solidFill>
                  <a:srgbClr val="004600"/>
                </a:solidFill>
              </a:rPr>
              <a:t>Легодети</a:t>
            </a:r>
            <a:r>
              <a:rPr lang="ru-RU" sz="1400" b="1" dirty="0" smtClean="0">
                <a:solidFill>
                  <a:srgbClr val="004600"/>
                </a:solidFill>
              </a:rPr>
              <a:t>»</a:t>
            </a:r>
          </a:p>
          <a:p>
            <a:pPr algn="r"/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51 400 руб.</a:t>
            </a:r>
            <a:endParaRPr lang="ru-RU" sz="1200" b="1" dirty="0">
              <a:solidFill>
                <a:srgbClr val="004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14546" y="2214554"/>
            <a:ext cx="207170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МАОУ «Комсомольская СОШ», </a:t>
            </a:r>
            <a:r>
              <a:rPr lang="ru-RU" sz="1400" b="1" dirty="0" smtClean="0">
                <a:solidFill>
                  <a:srgbClr val="004600"/>
                </a:solidFill>
              </a:rPr>
              <a:t>«Готовность №1» </a:t>
            </a:r>
          </a:p>
          <a:p>
            <a:pPr algn="r"/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110 000 руб.</a:t>
            </a:r>
          </a:p>
          <a:p>
            <a:r>
              <a:rPr lang="ru-RU" sz="1200" dirty="0" smtClean="0"/>
              <a:t>МАУ ДО «ЦДОД»,</a:t>
            </a:r>
          </a:p>
          <a:p>
            <a:r>
              <a:rPr lang="ru-RU" sz="1400" b="1" dirty="0" smtClean="0">
                <a:solidFill>
                  <a:srgbClr val="004600"/>
                </a:solidFill>
              </a:rPr>
              <a:t>«Детская конструкторская мастерская «</a:t>
            </a:r>
            <a:r>
              <a:rPr lang="ru-RU" sz="1400" b="1" dirty="0" err="1" smtClean="0">
                <a:solidFill>
                  <a:srgbClr val="004600"/>
                </a:solidFill>
              </a:rPr>
              <a:t>Техностарт</a:t>
            </a:r>
            <a:r>
              <a:rPr lang="ru-RU" sz="1400" b="1" dirty="0" smtClean="0">
                <a:solidFill>
                  <a:srgbClr val="004600"/>
                </a:solidFill>
              </a:rPr>
              <a:t>»</a:t>
            </a:r>
          </a:p>
          <a:p>
            <a:pPr algn="r"/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50 000 руб.</a:t>
            </a:r>
          </a:p>
          <a:p>
            <a:r>
              <a:rPr lang="ru-RU" sz="1200" dirty="0" smtClean="0"/>
              <a:t>МБОУ «</a:t>
            </a:r>
            <a:r>
              <a:rPr lang="ru-RU" sz="1200" dirty="0" err="1" smtClean="0"/>
              <a:t>Моховская</a:t>
            </a:r>
            <a:r>
              <a:rPr lang="ru-RU" sz="1200" dirty="0" smtClean="0"/>
              <a:t> ООШ»</a:t>
            </a:r>
          </a:p>
          <a:p>
            <a:r>
              <a:rPr lang="ru-RU" sz="1400" b="1" dirty="0" smtClean="0">
                <a:solidFill>
                  <a:srgbClr val="004600"/>
                </a:solidFill>
              </a:rPr>
              <a:t>«Отряд барабанщиков»</a:t>
            </a:r>
          </a:p>
          <a:p>
            <a:pPr algn="r"/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70 000 руб.</a:t>
            </a:r>
          </a:p>
          <a:p>
            <a:r>
              <a:rPr lang="ru-RU" sz="1200" dirty="0" smtClean="0"/>
              <a:t>МБОУ «</a:t>
            </a:r>
            <a:r>
              <a:rPr lang="ru-RU" sz="1200" dirty="0" err="1" smtClean="0"/>
              <a:t>Бырминская</a:t>
            </a:r>
            <a:r>
              <a:rPr lang="ru-RU" sz="1200" dirty="0" smtClean="0"/>
              <a:t> СОШ»</a:t>
            </a:r>
          </a:p>
          <a:p>
            <a:r>
              <a:rPr lang="ru-RU" sz="1400" b="1" dirty="0" smtClean="0">
                <a:solidFill>
                  <a:srgbClr val="004600"/>
                </a:solidFill>
              </a:rPr>
              <a:t>«Объединяя берега»</a:t>
            </a:r>
          </a:p>
          <a:p>
            <a:pPr algn="r"/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60 000 руб.</a:t>
            </a:r>
          </a:p>
          <a:p>
            <a:r>
              <a:rPr lang="ru-RU" sz="1200" dirty="0" smtClean="0"/>
              <a:t>МБОУ «Зарубинская ООШ»</a:t>
            </a:r>
          </a:p>
          <a:p>
            <a:r>
              <a:rPr lang="ru-RU" sz="1400" b="1" dirty="0" smtClean="0">
                <a:solidFill>
                  <a:srgbClr val="004600"/>
                </a:solidFill>
              </a:rPr>
              <a:t>«От экологии природы  к экологии души»</a:t>
            </a:r>
          </a:p>
          <a:p>
            <a:pPr algn="r"/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70 000 руб.</a:t>
            </a:r>
          </a:p>
          <a:p>
            <a:r>
              <a:rPr lang="ru-RU" sz="1200" dirty="0" smtClean="0"/>
              <a:t>МБОУ «</a:t>
            </a:r>
            <a:r>
              <a:rPr lang="ru-RU" sz="1200" dirty="0" err="1" smtClean="0"/>
              <a:t>Сергинская</a:t>
            </a:r>
            <a:r>
              <a:rPr lang="ru-RU" sz="1200" dirty="0" smtClean="0"/>
              <a:t> СОШ»</a:t>
            </a:r>
          </a:p>
          <a:p>
            <a:r>
              <a:rPr lang="ru-RU" sz="1400" b="1" dirty="0" smtClean="0">
                <a:solidFill>
                  <a:srgbClr val="004600"/>
                </a:solidFill>
              </a:rPr>
              <a:t>«Возрождение школьного сада»</a:t>
            </a:r>
          </a:p>
          <a:p>
            <a:pPr algn="r"/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30 000 руб.</a:t>
            </a:r>
            <a:endParaRPr lang="ru-RU" sz="1200" b="1" dirty="0">
              <a:solidFill>
                <a:srgbClr val="004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57686" y="2133654"/>
            <a:ext cx="2214578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МАОУ «Комсомольская СОШ», </a:t>
            </a:r>
            <a:r>
              <a:rPr lang="ru-RU" sz="1400" b="1" dirty="0" smtClean="0">
                <a:solidFill>
                  <a:srgbClr val="004600"/>
                </a:solidFill>
              </a:rPr>
              <a:t>«</a:t>
            </a:r>
            <a:r>
              <a:rPr lang="en-US" sz="1400" b="1" dirty="0" err="1" smtClean="0">
                <a:solidFill>
                  <a:srgbClr val="004600"/>
                </a:solidFill>
              </a:rPr>
              <a:t>Firesport</a:t>
            </a:r>
            <a:r>
              <a:rPr lang="en-US" sz="1400" b="1" dirty="0" smtClean="0">
                <a:solidFill>
                  <a:srgbClr val="004600"/>
                </a:solidFill>
              </a:rPr>
              <a:t> </a:t>
            </a:r>
            <a:r>
              <a:rPr lang="ru-RU" sz="1400" b="1" dirty="0" smtClean="0">
                <a:solidFill>
                  <a:srgbClr val="004600"/>
                </a:solidFill>
              </a:rPr>
              <a:t>(пожарно-прикладной спорт» </a:t>
            </a:r>
          </a:p>
          <a:p>
            <a:pPr algn="r"/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100 000 руб.</a:t>
            </a:r>
          </a:p>
          <a:p>
            <a:r>
              <a:rPr lang="ru-RU" sz="1200" dirty="0" smtClean="0"/>
              <a:t>МАУ ДО»ЦДОД»,</a:t>
            </a:r>
          </a:p>
          <a:p>
            <a:r>
              <a:rPr lang="ru-RU" sz="1400" b="1" dirty="0" smtClean="0">
                <a:solidFill>
                  <a:srgbClr val="004600"/>
                </a:solidFill>
              </a:rPr>
              <a:t>«Ресурсный центр </a:t>
            </a:r>
            <a:r>
              <a:rPr lang="ru-RU" sz="1400" b="1" dirty="0" err="1" smtClean="0">
                <a:solidFill>
                  <a:srgbClr val="004600"/>
                </a:solidFill>
              </a:rPr>
              <a:t>естественно-научного</a:t>
            </a:r>
            <a:r>
              <a:rPr lang="ru-RU" sz="1400" b="1" dirty="0" smtClean="0">
                <a:solidFill>
                  <a:srgbClr val="004600"/>
                </a:solidFill>
              </a:rPr>
              <a:t> образования школьников «Живой мир»</a:t>
            </a:r>
          </a:p>
          <a:p>
            <a:pPr algn="r"/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50 000 руб.</a:t>
            </a:r>
          </a:p>
          <a:p>
            <a:r>
              <a:rPr lang="ru-RU" sz="1200" dirty="0" smtClean="0"/>
              <a:t>МБОУ «</a:t>
            </a:r>
            <a:r>
              <a:rPr lang="ru-RU" sz="1200" dirty="0" err="1" smtClean="0"/>
              <a:t>Моховская</a:t>
            </a:r>
            <a:r>
              <a:rPr lang="ru-RU" sz="1200" dirty="0" smtClean="0"/>
              <a:t> ООШ»</a:t>
            </a:r>
          </a:p>
          <a:p>
            <a:r>
              <a:rPr lang="ru-RU" sz="1400" b="1" dirty="0" smtClean="0">
                <a:solidFill>
                  <a:srgbClr val="004600"/>
                </a:solidFill>
              </a:rPr>
              <a:t>«Будь готов! – Всегда готов!»</a:t>
            </a:r>
          </a:p>
          <a:p>
            <a:pPr algn="r"/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104 000 руб.</a:t>
            </a:r>
          </a:p>
          <a:p>
            <a:r>
              <a:rPr lang="ru-RU" sz="1200" dirty="0" smtClean="0"/>
              <a:t>МБОУ «</a:t>
            </a:r>
            <a:r>
              <a:rPr lang="ru-RU" sz="1200" dirty="0" err="1" smtClean="0"/>
              <a:t>Ергачинская</a:t>
            </a:r>
            <a:r>
              <a:rPr lang="ru-RU" sz="1200" dirty="0" smtClean="0"/>
              <a:t> СОШ»</a:t>
            </a:r>
          </a:p>
          <a:p>
            <a:r>
              <a:rPr lang="ru-RU" sz="1400" b="1" dirty="0" smtClean="0">
                <a:solidFill>
                  <a:srgbClr val="004600"/>
                </a:solidFill>
              </a:rPr>
              <a:t>«Создание мобильной агитбригады «Новое поколение выбирает!»</a:t>
            </a:r>
          </a:p>
          <a:p>
            <a:pPr algn="r"/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50 000 руб.</a:t>
            </a:r>
          </a:p>
          <a:p>
            <a:r>
              <a:rPr lang="ru-RU" sz="1200" dirty="0" smtClean="0"/>
              <a:t>МБОУ «</a:t>
            </a:r>
            <a:r>
              <a:rPr lang="ru-RU" sz="1200" dirty="0" err="1" smtClean="0"/>
              <a:t>Плехановская</a:t>
            </a:r>
            <a:r>
              <a:rPr lang="ru-RU" sz="1200" dirty="0" smtClean="0"/>
              <a:t> СОШ»</a:t>
            </a:r>
          </a:p>
          <a:p>
            <a:r>
              <a:rPr lang="ru-RU" sz="1400" b="1" dirty="0" smtClean="0">
                <a:solidFill>
                  <a:srgbClr val="004600"/>
                </a:solidFill>
              </a:rPr>
              <a:t>«Сегодня кадет, а завтра защитник Отечества»</a:t>
            </a:r>
          </a:p>
          <a:p>
            <a:pPr algn="r"/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80 000 руб.</a:t>
            </a:r>
          </a:p>
        </p:txBody>
      </p:sp>
      <p:pic>
        <p:nvPicPr>
          <p:cNvPr id="71" name="Рисунок 70" descr="-d9uj0IDHH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6" y="5572140"/>
            <a:ext cx="1785918" cy="1190845"/>
          </a:xfrm>
          <a:prstGeom prst="rect">
            <a:avLst/>
          </a:prstGeom>
        </p:spPr>
      </p:pic>
      <p:pic>
        <p:nvPicPr>
          <p:cNvPr id="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580795" y="0"/>
            <a:ext cx="25632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72264" cy="1143000"/>
          </a:xfrm>
        </p:spPr>
        <p:txBody>
          <a:bodyPr>
            <a:normAutofit fontScale="90000"/>
          </a:bodyPr>
          <a:lstStyle/>
          <a:p>
            <a:pPr marL="896938" algn="l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КОНКУРС ИНОВАЦИОННЫХ ОБРАЗОВАТЕЛЬНЫХ ПРОЕКТОВ</a:t>
            </a:r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285752" cy="114300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oat_of_Arms_of_Kungursky_rayon_(2008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52"/>
            <a:ext cx="571504" cy="946323"/>
          </a:xfrm>
          <a:prstGeom prst="rect">
            <a:avLst/>
          </a:prstGeom>
          <a:effectLst>
            <a:outerShdw blurRad="63500" sx="107000" sy="107000" algn="ctr" rotWithShape="0">
              <a:prstClr val="black">
                <a:alpha val="37000"/>
              </a:prst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2357422" y="1357298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Впервые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г.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142844" y="1928802"/>
            <a:ext cx="6429420" cy="461665"/>
            <a:chOff x="142844" y="1928802"/>
            <a:chExt cx="6429420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142844" y="1928802"/>
              <a:ext cx="928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2018 г.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Стрелка вправо с вырезом 35"/>
            <p:cNvSpPr/>
            <p:nvPr/>
          </p:nvSpPr>
          <p:spPr>
            <a:xfrm>
              <a:off x="1000100" y="2000240"/>
              <a:ext cx="285752" cy="285752"/>
            </a:xfrm>
            <a:prstGeom prst="notchedRightArrow">
              <a:avLst/>
            </a:prstGeom>
            <a:solidFill>
              <a:srgbClr val="004600"/>
            </a:solidFill>
            <a:ln>
              <a:solidFill>
                <a:srgbClr val="004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1285852" y="1928802"/>
              <a:ext cx="1643074" cy="461665"/>
              <a:chOff x="1643042" y="1928802"/>
              <a:chExt cx="1500198" cy="461665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1643042" y="1928802"/>
                <a:ext cx="3571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57356" y="1928802"/>
                <a:ext cx="12858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smtClean="0"/>
                  <a:t>Образовательных организаций</a:t>
                </a:r>
                <a:endParaRPr lang="ru-RU" sz="1200" b="1" dirty="0"/>
              </a:p>
            </p:txBody>
          </p:sp>
        </p:grpSp>
        <p:sp>
          <p:nvSpPr>
            <p:cNvPr id="40" name="Стрелка вправо с вырезом 39"/>
            <p:cNvSpPr/>
            <p:nvPr/>
          </p:nvSpPr>
          <p:spPr>
            <a:xfrm>
              <a:off x="2928926" y="2000240"/>
              <a:ext cx="285752" cy="285752"/>
            </a:xfrm>
            <a:prstGeom prst="notchedRightArrow">
              <a:avLst/>
            </a:prstGeom>
            <a:solidFill>
              <a:srgbClr val="004600"/>
            </a:solidFill>
            <a:ln>
              <a:solidFill>
                <a:srgbClr val="004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3214678" y="1928802"/>
              <a:ext cx="1143008" cy="400110"/>
              <a:chOff x="1643042" y="1928802"/>
              <a:chExt cx="1333509" cy="400110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1643042" y="1928802"/>
                <a:ext cx="3571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857356" y="2000240"/>
                <a:ext cx="11191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smtClean="0"/>
                  <a:t>номинаций</a:t>
                </a:r>
                <a:endParaRPr lang="ru-RU" sz="1200" b="1" dirty="0"/>
              </a:p>
            </p:txBody>
          </p:sp>
        </p:grpSp>
        <p:sp>
          <p:nvSpPr>
            <p:cNvPr id="44" name="Стрелка вправо с вырезом 43"/>
            <p:cNvSpPr/>
            <p:nvPr/>
          </p:nvSpPr>
          <p:spPr>
            <a:xfrm>
              <a:off x="4429124" y="2000240"/>
              <a:ext cx="285752" cy="285752"/>
            </a:xfrm>
            <a:prstGeom prst="notchedRightArrow">
              <a:avLst/>
            </a:prstGeom>
            <a:solidFill>
              <a:srgbClr val="004600"/>
            </a:solidFill>
            <a:ln>
              <a:solidFill>
                <a:srgbClr val="004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4786314" y="1928802"/>
              <a:ext cx="1785950" cy="461665"/>
              <a:chOff x="1643042" y="1928802"/>
              <a:chExt cx="1571636" cy="461665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1643042" y="1928802"/>
                <a:ext cx="5000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13</a:t>
                </a:r>
                <a:endPara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928794" y="1928802"/>
                <a:ext cx="12858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smtClean="0"/>
                  <a:t>Инновационных проектов</a:t>
                </a:r>
                <a:endParaRPr lang="ru-RU" sz="1200" b="1" dirty="0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2571736" y="2571744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ПОБЕДИТЕЛИ:</a:t>
            </a:r>
            <a:endParaRPr lang="ru-RU" sz="1600" b="1" dirty="0">
              <a:solidFill>
                <a:srgbClr val="004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14282" y="3071810"/>
            <a:ext cx="2000264" cy="571504"/>
          </a:xfrm>
          <a:prstGeom prst="roundRect">
            <a:avLst/>
          </a:prstGeom>
          <a:noFill/>
          <a:ln>
            <a:solidFill>
              <a:srgbClr val="004600"/>
            </a:solidFill>
          </a:ln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 сфере общего образования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357422" y="3071810"/>
            <a:ext cx="2000264" cy="571504"/>
          </a:xfrm>
          <a:prstGeom prst="roundRect">
            <a:avLst/>
          </a:prstGeom>
          <a:noFill/>
          <a:ln>
            <a:solidFill>
              <a:srgbClr val="004600"/>
            </a:solidFill>
          </a:ln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 сфере дошкольного образования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429124" y="3071810"/>
            <a:ext cx="2071702" cy="571504"/>
          </a:xfrm>
          <a:prstGeom prst="roundRect">
            <a:avLst/>
          </a:prstGeom>
          <a:noFill/>
          <a:ln>
            <a:solidFill>
              <a:srgbClr val="004600"/>
            </a:solidFill>
          </a:ln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 сфере инклюзивного образования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142976" y="4857760"/>
            <a:ext cx="2286016" cy="571504"/>
          </a:xfrm>
          <a:prstGeom prst="roundRect">
            <a:avLst/>
          </a:prstGeom>
          <a:noFill/>
          <a:ln>
            <a:solidFill>
              <a:srgbClr val="004600"/>
            </a:solidFill>
          </a:ln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 сфере дополнительного образования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714744" y="4857760"/>
            <a:ext cx="2214578" cy="571504"/>
          </a:xfrm>
          <a:prstGeom prst="roundRect">
            <a:avLst/>
          </a:prstGeom>
          <a:noFill/>
          <a:ln>
            <a:solidFill>
              <a:srgbClr val="004600"/>
            </a:solidFill>
          </a:ln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Управление персоналом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4282" y="378619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600"/>
                </a:solidFill>
              </a:rPr>
              <a:t>«Небо для всех»</a:t>
            </a:r>
            <a:r>
              <a:rPr lang="ru-RU" sz="1600" dirty="0" smtClean="0"/>
              <a:t>,</a:t>
            </a:r>
          </a:p>
          <a:p>
            <a:pPr algn="ctr"/>
            <a:r>
              <a:rPr lang="ru-RU" sz="1200" dirty="0" smtClean="0"/>
              <a:t>МБОУ «</a:t>
            </a:r>
            <a:r>
              <a:rPr lang="ru-RU" sz="1200" dirty="0" err="1" smtClean="0"/>
              <a:t>Плехановская</a:t>
            </a:r>
            <a:r>
              <a:rPr lang="ru-RU" sz="1200" dirty="0" smtClean="0"/>
              <a:t> СОШ»</a:t>
            </a:r>
            <a:endParaRPr lang="ru-RU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2357422" y="3786190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600"/>
                </a:solidFill>
              </a:rPr>
              <a:t>«Семейный театр «</a:t>
            </a:r>
            <a:r>
              <a:rPr lang="ru-RU" sz="1600" b="1" dirty="0" err="1" smtClean="0">
                <a:solidFill>
                  <a:srgbClr val="004600"/>
                </a:solidFill>
              </a:rPr>
              <a:t>Сказкаград</a:t>
            </a:r>
            <a:r>
              <a:rPr lang="ru-RU" sz="1600" b="1" dirty="0" smtClean="0">
                <a:solidFill>
                  <a:srgbClr val="004600"/>
                </a:solidFill>
              </a:rPr>
              <a:t>»</a:t>
            </a:r>
            <a:r>
              <a:rPr lang="ru-RU" sz="1600" dirty="0" smtClean="0"/>
              <a:t>,</a:t>
            </a:r>
          </a:p>
          <a:p>
            <a:pPr algn="ctr"/>
            <a:r>
              <a:rPr lang="ru-RU" sz="1200" dirty="0" smtClean="0"/>
              <a:t>МБОУ «</a:t>
            </a:r>
            <a:r>
              <a:rPr lang="ru-RU" sz="1200" dirty="0" err="1" smtClean="0"/>
              <a:t>Шадейская</a:t>
            </a:r>
            <a:r>
              <a:rPr lang="ru-RU" sz="1200" dirty="0" smtClean="0"/>
              <a:t> СОШ»</a:t>
            </a:r>
            <a:endParaRPr lang="ru-RU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4286248" y="3786190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«Проектная деятельность в обучении детей с ОВЗ»</a:t>
            </a:r>
            <a:r>
              <a:rPr lang="ru-RU" sz="1600" dirty="0" smtClean="0"/>
              <a:t>,</a:t>
            </a:r>
          </a:p>
          <a:p>
            <a:pPr algn="ctr"/>
            <a:r>
              <a:rPr lang="ru-RU" sz="1200" dirty="0" smtClean="0"/>
              <a:t>МБОУ «</a:t>
            </a:r>
            <a:r>
              <a:rPr lang="ru-RU" sz="1200" dirty="0" err="1" smtClean="0"/>
              <a:t>Плехановская</a:t>
            </a:r>
            <a:r>
              <a:rPr lang="ru-RU" sz="1200" dirty="0" smtClean="0"/>
              <a:t> СОШ»</a:t>
            </a:r>
            <a:endParaRPr lang="ru-RU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1214414" y="5572140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600"/>
                </a:solidFill>
              </a:rPr>
              <a:t>«</a:t>
            </a:r>
            <a:r>
              <a:rPr lang="ru-RU" sz="1600" b="1" dirty="0" err="1" smtClean="0">
                <a:solidFill>
                  <a:srgbClr val="004600"/>
                </a:solidFill>
              </a:rPr>
              <a:t>Медиастудия</a:t>
            </a:r>
            <a:r>
              <a:rPr lang="ru-RU" sz="1600" b="1" dirty="0" smtClean="0">
                <a:solidFill>
                  <a:srgbClr val="004600"/>
                </a:solidFill>
              </a:rPr>
              <a:t> «</a:t>
            </a:r>
            <a:r>
              <a:rPr lang="en-US" sz="1600" b="1" dirty="0" smtClean="0">
                <a:solidFill>
                  <a:srgbClr val="004600"/>
                </a:solidFill>
              </a:rPr>
              <a:t>FLASH</a:t>
            </a:r>
            <a:r>
              <a:rPr lang="ru-RU" sz="1600" b="1" dirty="0" smtClean="0">
                <a:solidFill>
                  <a:srgbClr val="004600"/>
                </a:solidFill>
              </a:rPr>
              <a:t>»</a:t>
            </a:r>
            <a:r>
              <a:rPr lang="ru-RU" sz="1600" dirty="0" smtClean="0"/>
              <a:t>,</a:t>
            </a:r>
          </a:p>
          <a:p>
            <a:pPr algn="ctr"/>
            <a:r>
              <a:rPr lang="ru-RU" sz="1200" dirty="0" smtClean="0"/>
              <a:t>МБОУ «</a:t>
            </a:r>
            <a:r>
              <a:rPr lang="ru-RU" sz="1200" dirty="0" err="1" smtClean="0"/>
              <a:t>Плехановская</a:t>
            </a:r>
            <a:r>
              <a:rPr lang="ru-RU" sz="1200" dirty="0" smtClean="0"/>
              <a:t> СОШ»</a:t>
            </a:r>
            <a:endParaRPr lang="ru-RU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3786182" y="5572140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600"/>
                </a:solidFill>
              </a:rPr>
              <a:t>«Открытая </a:t>
            </a:r>
            <a:r>
              <a:rPr lang="ru-RU" sz="1600" b="1" dirty="0" err="1" smtClean="0">
                <a:solidFill>
                  <a:srgbClr val="004600"/>
                </a:solidFill>
              </a:rPr>
              <a:t>метапредметная</a:t>
            </a:r>
            <a:r>
              <a:rPr lang="ru-RU" sz="1600" b="1" dirty="0" smtClean="0">
                <a:solidFill>
                  <a:srgbClr val="004600"/>
                </a:solidFill>
              </a:rPr>
              <a:t> олимпиада»</a:t>
            </a:r>
            <a:r>
              <a:rPr lang="ru-RU" sz="1600" dirty="0" smtClean="0"/>
              <a:t>,</a:t>
            </a:r>
          </a:p>
          <a:p>
            <a:pPr algn="ctr"/>
            <a:r>
              <a:rPr lang="ru-RU" sz="1200" dirty="0" smtClean="0"/>
              <a:t>МБОУ «</a:t>
            </a:r>
            <a:r>
              <a:rPr lang="ru-RU" sz="1200" dirty="0" err="1" smtClean="0"/>
              <a:t>Шадейская</a:t>
            </a:r>
            <a:r>
              <a:rPr lang="ru-RU" sz="1200" dirty="0" smtClean="0"/>
              <a:t> СОШ»</a:t>
            </a:r>
            <a:endParaRPr lang="ru-RU" sz="1200" dirty="0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8959" y="0"/>
            <a:ext cx="25650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72264" cy="1143000"/>
          </a:xfrm>
        </p:spPr>
        <p:txBody>
          <a:bodyPr>
            <a:normAutofit fontScale="90000"/>
          </a:bodyPr>
          <a:lstStyle/>
          <a:p>
            <a:pPr marL="896938" algn="l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КОНКУРС ДЕТСКИХ СОЦИАЛЬНЫХ ПРОЕКТОВ</a:t>
            </a:r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285752" cy="114300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oat_of_Arms_of_Kungursky_rayon_(2008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52"/>
            <a:ext cx="571504" cy="946323"/>
          </a:xfrm>
          <a:prstGeom prst="rect">
            <a:avLst/>
          </a:prstGeom>
          <a:effectLst>
            <a:outerShdw blurRad="63500" sx="107000" sy="107000" algn="ctr" rotWithShape="0">
              <a:prstClr val="black">
                <a:alpha val="37000"/>
              </a:prst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2357422" y="1285860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Впервые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г.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2285992"/>
            <a:ext cx="2357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600"/>
                </a:solidFill>
              </a:rPr>
              <a:t>«Создание мобильной агитбригады «Новое поколение выбирает»</a:t>
            </a:r>
            <a:r>
              <a:rPr lang="ru-RU" sz="1600" dirty="0" smtClean="0"/>
              <a:t>,</a:t>
            </a:r>
          </a:p>
          <a:p>
            <a:pPr algn="ctr"/>
            <a:r>
              <a:rPr lang="ru-RU" sz="1200" dirty="0" smtClean="0"/>
              <a:t>МБОУ «</a:t>
            </a:r>
            <a:r>
              <a:rPr lang="ru-RU" sz="1200" dirty="0" err="1" smtClean="0"/>
              <a:t>Ергачинская</a:t>
            </a:r>
            <a:r>
              <a:rPr lang="ru-RU" sz="1200" dirty="0" smtClean="0"/>
              <a:t> СОШ»</a:t>
            </a:r>
            <a:endParaRPr lang="ru-RU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2285984" y="2500306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600"/>
                </a:solidFill>
              </a:rPr>
              <a:t>«Дневник волонтера»</a:t>
            </a:r>
            <a:r>
              <a:rPr lang="ru-RU" sz="1600" dirty="0" smtClean="0"/>
              <a:t>,</a:t>
            </a:r>
          </a:p>
          <a:p>
            <a:pPr algn="ctr"/>
            <a:r>
              <a:rPr lang="ru-RU" sz="1200" dirty="0" smtClean="0"/>
              <a:t>МБОУ «</a:t>
            </a:r>
            <a:r>
              <a:rPr lang="ru-RU" sz="1200" dirty="0" err="1" smtClean="0"/>
              <a:t>Плехановская</a:t>
            </a:r>
            <a:r>
              <a:rPr lang="ru-RU" sz="1200" dirty="0" smtClean="0"/>
              <a:t> СОШ»</a:t>
            </a:r>
            <a:endParaRPr lang="ru-RU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2571736" y="5238950"/>
            <a:ext cx="22145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600"/>
                </a:solidFill>
              </a:rPr>
              <a:t>«Волонтерский отряд «Факел»,</a:t>
            </a:r>
          </a:p>
          <a:p>
            <a:pPr algn="ctr"/>
            <a:r>
              <a:rPr lang="ru-RU" sz="1600" b="1" dirty="0" smtClean="0">
                <a:solidFill>
                  <a:srgbClr val="004600"/>
                </a:solidFill>
              </a:rPr>
              <a:t>«220 Вольт»,</a:t>
            </a:r>
          </a:p>
          <a:p>
            <a:pPr algn="ctr"/>
            <a:r>
              <a:rPr lang="ru-RU" sz="1600" b="1" dirty="0" smtClean="0">
                <a:solidFill>
                  <a:srgbClr val="004600"/>
                </a:solidFill>
              </a:rPr>
              <a:t>«Каменная радуга»</a:t>
            </a:r>
            <a:r>
              <a:rPr lang="ru-RU" sz="1600" dirty="0" smtClean="0"/>
              <a:t>,</a:t>
            </a:r>
          </a:p>
          <a:p>
            <a:pPr algn="ctr"/>
            <a:r>
              <a:rPr lang="ru-RU" sz="1200" dirty="0" smtClean="0"/>
              <a:t>МБОУ «</a:t>
            </a:r>
            <a:r>
              <a:rPr lang="ru-RU" sz="1200" dirty="0" err="1" smtClean="0"/>
              <a:t>Троельжанская</a:t>
            </a:r>
            <a:r>
              <a:rPr lang="ru-RU" sz="1200" dirty="0" smtClean="0"/>
              <a:t> СОШ»</a:t>
            </a:r>
            <a:endParaRPr lang="ru-RU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357158" y="469173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600"/>
                </a:solidFill>
              </a:rPr>
              <a:t>«Дорогою добра»</a:t>
            </a:r>
            <a:r>
              <a:rPr lang="ru-RU" sz="1600" dirty="0" smtClean="0"/>
              <a:t>,</a:t>
            </a:r>
          </a:p>
          <a:p>
            <a:pPr algn="ctr"/>
            <a:r>
              <a:rPr lang="ru-RU" sz="1200" dirty="0" smtClean="0"/>
              <a:t>МБОУ «</a:t>
            </a:r>
            <a:r>
              <a:rPr lang="ru-RU" sz="1200" dirty="0" err="1" smtClean="0"/>
              <a:t>Мазунинская</a:t>
            </a:r>
            <a:r>
              <a:rPr lang="ru-RU" sz="1200" dirty="0" smtClean="0"/>
              <a:t> ООШ»</a:t>
            </a:r>
            <a:endParaRPr lang="ru-RU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4429124" y="2357430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600"/>
                </a:solidFill>
              </a:rPr>
              <a:t>«Школьный технопарк»</a:t>
            </a:r>
            <a:r>
              <a:rPr lang="ru-RU" sz="1600" dirty="0" smtClean="0"/>
              <a:t>,</a:t>
            </a:r>
          </a:p>
          <a:p>
            <a:pPr algn="ctr"/>
            <a:r>
              <a:rPr lang="ru-RU" sz="1200" dirty="0" smtClean="0"/>
              <a:t>МБОУ «</a:t>
            </a:r>
            <a:r>
              <a:rPr lang="ru-RU" sz="1200" dirty="0" err="1" smtClean="0"/>
              <a:t>Шадейская</a:t>
            </a:r>
            <a:r>
              <a:rPr lang="ru-RU" sz="1200" dirty="0" smtClean="0"/>
              <a:t> СОШ»</a:t>
            </a:r>
            <a:endParaRPr lang="ru-RU" sz="1200" dirty="0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8959" y="0"/>
            <a:ext cx="25650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5" name="Группа 34"/>
          <p:cNvGrpSpPr/>
          <p:nvPr/>
        </p:nvGrpSpPr>
        <p:grpSpPr>
          <a:xfrm>
            <a:off x="1580855" y="1500174"/>
            <a:ext cx="3634087" cy="666862"/>
            <a:chOff x="1000101" y="1714488"/>
            <a:chExt cx="3634087" cy="666862"/>
          </a:xfrm>
        </p:grpSpPr>
        <p:grpSp>
          <p:nvGrpSpPr>
            <p:cNvPr id="4" name="Группа 38"/>
            <p:cNvGrpSpPr/>
            <p:nvPr/>
          </p:nvGrpSpPr>
          <p:grpSpPr>
            <a:xfrm>
              <a:off x="1000101" y="1928802"/>
              <a:ext cx="1214446" cy="400110"/>
              <a:chOff x="1643042" y="1928802"/>
              <a:chExt cx="944569" cy="400110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1643042" y="1928802"/>
                <a:ext cx="5000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19</a:t>
                </a:r>
                <a:endPara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920856" y="2008993"/>
                <a:ext cx="6667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smtClean="0"/>
                  <a:t>проектов</a:t>
                </a:r>
                <a:endParaRPr lang="ru-RU" sz="1200" b="1" dirty="0"/>
              </a:p>
            </p:txBody>
          </p:sp>
        </p:grpSp>
        <p:sp>
          <p:nvSpPr>
            <p:cNvPr id="40" name="Стрелка вправо с вырезом 39"/>
            <p:cNvSpPr/>
            <p:nvPr/>
          </p:nvSpPr>
          <p:spPr>
            <a:xfrm>
              <a:off x="2500298" y="2000240"/>
              <a:ext cx="285752" cy="285752"/>
            </a:xfrm>
            <a:prstGeom prst="notchedRightArrow">
              <a:avLst/>
            </a:prstGeom>
            <a:solidFill>
              <a:srgbClr val="004600"/>
            </a:solidFill>
            <a:ln>
              <a:solidFill>
                <a:srgbClr val="004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40"/>
            <p:cNvGrpSpPr/>
            <p:nvPr/>
          </p:nvGrpSpPr>
          <p:grpSpPr>
            <a:xfrm>
              <a:off x="3071802" y="1928802"/>
              <a:ext cx="1143008" cy="400110"/>
              <a:chOff x="1643042" y="1928802"/>
              <a:chExt cx="1333509" cy="400110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1643042" y="1928802"/>
                <a:ext cx="3571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  <a:endPara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857356" y="2000240"/>
                <a:ext cx="11191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smtClean="0"/>
                  <a:t>проектов</a:t>
                </a:r>
                <a:endParaRPr lang="ru-RU" sz="1200" b="1" dirty="0"/>
              </a:p>
            </p:txBody>
          </p:sp>
        </p:grpSp>
        <p:pic>
          <p:nvPicPr>
            <p:cNvPr id="32" name="Рисунок 31" descr="деньги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0496" y="1714488"/>
              <a:ext cx="633692" cy="666862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2357422" y="3214686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600"/>
                </a:solidFill>
              </a:rPr>
              <a:t>«От диалога культур – к содружеству»</a:t>
            </a:r>
            <a:r>
              <a:rPr lang="ru-RU" sz="1600" dirty="0" smtClean="0"/>
              <a:t>,</a:t>
            </a:r>
          </a:p>
          <a:p>
            <a:pPr algn="ctr"/>
            <a:r>
              <a:rPr lang="ru-RU" sz="1200" dirty="0" smtClean="0"/>
              <a:t>МБОУ «</a:t>
            </a:r>
            <a:r>
              <a:rPr lang="ru-RU" sz="1200" dirty="0" err="1" smtClean="0"/>
              <a:t>Голдыревская</a:t>
            </a:r>
            <a:r>
              <a:rPr lang="ru-RU" sz="1200" dirty="0" smtClean="0"/>
              <a:t> СОШ»</a:t>
            </a:r>
            <a:endParaRPr lang="ru-RU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2428860" y="4143380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600"/>
                </a:solidFill>
              </a:rPr>
              <a:t>«Добрые воспоминания в школьном кафе - музее»</a:t>
            </a:r>
            <a:r>
              <a:rPr lang="ru-RU" sz="1600" dirty="0" smtClean="0"/>
              <a:t>,</a:t>
            </a:r>
          </a:p>
          <a:p>
            <a:pPr algn="ctr"/>
            <a:r>
              <a:rPr lang="ru-RU" sz="1200" dirty="0" smtClean="0"/>
              <a:t>МАОУ «Комсомольская СОШ»</a:t>
            </a:r>
            <a:endParaRPr lang="ru-RU" sz="1200" dirty="0"/>
          </a:p>
        </p:txBody>
      </p:sp>
      <p:pic>
        <p:nvPicPr>
          <p:cNvPr id="48" name="Рисунок 47" descr="Новое поколение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250404"/>
            <a:ext cx="1857388" cy="1393041"/>
          </a:xfrm>
          <a:prstGeom prst="rect">
            <a:avLst/>
          </a:prstGeom>
        </p:spPr>
      </p:pic>
      <p:pic>
        <p:nvPicPr>
          <p:cNvPr id="60" name="Рисунок 59" descr="Мазунин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082" y="5214950"/>
            <a:ext cx="2036778" cy="1357322"/>
          </a:xfrm>
          <a:prstGeom prst="rect">
            <a:avLst/>
          </a:prstGeom>
        </p:spPr>
      </p:pic>
      <p:pic>
        <p:nvPicPr>
          <p:cNvPr id="62" name="Рисунок 61" descr="Троельг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57722" y="5072074"/>
            <a:ext cx="1619260" cy="1214446"/>
          </a:xfrm>
          <a:prstGeom prst="rect">
            <a:avLst/>
          </a:prstGeom>
        </p:spPr>
      </p:pic>
      <p:pic>
        <p:nvPicPr>
          <p:cNvPr id="63" name="Рисунок 62" descr="RnUAzVFY4e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0628" y="3214686"/>
            <a:ext cx="1178727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2857488" y="3357562"/>
            <a:ext cx="3057051" cy="1598404"/>
            <a:chOff x="2857488" y="3429000"/>
            <a:chExt cx="3057051" cy="1598404"/>
          </a:xfrm>
        </p:grpSpPr>
        <p:pic>
          <p:nvPicPr>
            <p:cNvPr id="20" name="Рисунок 19" descr="DSC_038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0430" y="3429000"/>
              <a:ext cx="2414109" cy="159840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857488" y="3429000"/>
              <a:ext cx="2428892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Экскурсионная деятельность</a:t>
              </a:r>
              <a:endParaRPr lang="ru-RU" sz="1400" b="1" dirty="0"/>
            </a:p>
          </p:txBody>
        </p:sp>
      </p:grpSp>
      <p:pic>
        <p:nvPicPr>
          <p:cNvPr id="53" name="Рисунок 52" descr="DSC_00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357562"/>
            <a:ext cx="2357454" cy="15608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22"/>
            <a:ext cx="8229600" cy="1143000"/>
          </a:xfrm>
        </p:spPr>
        <p:txBody>
          <a:bodyPr>
            <a:normAutofit fontScale="90000"/>
          </a:bodyPr>
          <a:lstStyle/>
          <a:p>
            <a:pPr marL="896938" algn="l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КОНКУРСЫ СОЦИАЛЬНЫХ ПРОЕКТОВ ФЕДЕРАЛЬНОГО УРОВНЯ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580795" y="0"/>
            <a:ext cx="25632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5752" cy="114300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oat_of_Arms_of_Kungursky_rayon_(2008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142852"/>
            <a:ext cx="571504" cy="946323"/>
          </a:xfrm>
          <a:prstGeom prst="rect">
            <a:avLst/>
          </a:prstGeom>
          <a:effectLst>
            <a:outerShdw blurRad="63500" sx="107000" sy="107000" algn="ctr" rotWithShape="0">
              <a:prstClr val="black">
                <a:alpha val="37000"/>
              </a:prstClr>
            </a:outerShdw>
          </a:effectLst>
        </p:spPr>
      </p:pic>
      <p:sp>
        <p:nvSpPr>
          <p:cNvPr id="40" name="TextBox 39"/>
          <p:cNvSpPr txBox="1"/>
          <p:nvPr/>
        </p:nvSpPr>
        <p:spPr>
          <a:xfrm>
            <a:off x="0" y="1142984"/>
            <a:ext cx="6572264" cy="369332"/>
          </a:xfrm>
          <a:prstGeom prst="rect">
            <a:avLst/>
          </a:prstGeom>
          <a:solidFill>
            <a:srgbClr val="7ACCA7">
              <a:alpha val="47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«Подросток в </a:t>
            </a:r>
            <a:r>
              <a:rPr lang="ru-RU" b="1" dirty="0" err="1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техносфере</a:t>
            </a:r>
            <a:r>
              <a:rPr lang="ru-RU" b="1" dirty="0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путь в будущее!»</a:t>
            </a:r>
            <a:endParaRPr lang="ru-RU" b="1" dirty="0">
              <a:solidFill>
                <a:srgbClr val="004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71736" y="2285992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МАУ ДО «ЦДОД»</a:t>
            </a:r>
            <a:endParaRPr lang="ru-RU" sz="2400" b="1" i="1" dirty="0">
              <a:solidFill>
                <a:srgbClr val="004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4714876" y="1000108"/>
            <a:ext cx="2000264" cy="642942"/>
            <a:chOff x="714348" y="2928934"/>
            <a:chExt cx="2908279" cy="1024052"/>
          </a:xfrm>
        </p:grpSpPr>
        <p:pic>
          <p:nvPicPr>
            <p:cNvPr id="43" name="Рисунок 42" descr="деньги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4348" y="2928934"/>
              <a:ext cx="785818" cy="1024052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1428728" y="3214689"/>
              <a:ext cx="2193899" cy="514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1 429 381 руб.</a:t>
              </a:r>
              <a:endPara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0" name="Рисунок 49" descr="DSC_077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5000636"/>
            <a:ext cx="2428892" cy="1608746"/>
          </a:xfrm>
          <a:prstGeom prst="rect">
            <a:avLst/>
          </a:prstGeom>
        </p:spPr>
      </p:pic>
      <p:pic>
        <p:nvPicPr>
          <p:cNvPr id="52" name="Рисунок 51" descr="DSC_016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44" y="1714488"/>
            <a:ext cx="2357454" cy="156089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85852" y="1714488"/>
            <a:ext cx="1571636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клуб «</a:t>
            </a:r>
            <a:r>
              <a:rPr lang="ru-RU" sz="1400" b="1" dirty="0" err="1" smtClean="0"/>
              <a:t>Техно</a:t>
            </a:r>
            <a:r>
              <a:rPr lang="en-US" sz="1400" b="1" dirty="0" smtClean="0"/>
              <a:t>life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3786182" y="1857364"/>
            <a:ext cx="2498350" cy="1522404"/>
            <a:chOff x="3786182" y="2214554"/>
            <a:chExt cx="2498350" cy="1522404"/>
          </a:xfrm>
        </p:grpSpPr>
        <p:pic>
          <p:nvPicPr>
            <p:cNvPr id="46" name="Рисунок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00496" y="2214554"/>
              <a:ext cx="2284036" cy="1522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3786182" y="2214554"/>
              <a:ext cx="1571636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«Робототехника»</a:t>
              </a:r>
              <a:endParaRPr lang="ru-RU" sz="1400" b="1" dirty="0"/>
            </a:p>
          </p:txBody>
        </p:sp>
      </p:grpSp>
      <p:pic>
        <p:nvPicPr>
          <p:cNvPr id="51" name="Рисунок 50" descr="DSC_086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00496" y="4857760"/>
            <a:ext cx="2322472" cy="15377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14744" y="6357958"/>
            <a:ext cx="2714644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«</a:t>
            </a:r>
            <a:r>
              <a:rPr lang="ru-RU" sz="1400" b="1" dirty="0" err="1" smtClean="0"/>
              <a:t>Креативная</a:t>
            </a:r>
            <a:r>
              <a:rPr lang="ru-RU" sz="1400" b="1" dirty="0" smtClean="0"/>
              <a:t> мультипликация»</a:t>
            </a:r>
            <a:endParaRPr lang="ru-RU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71538" y="6357958"/>
            <a:ext cx="2500298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«Инженер-конструктор»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оциально-культурные 2.jpg"/>
          <p:cNvPicPr>
            <a:picLocks noChangeAspect="1"/>
          </p:cNvPicPr>
          <p:nvPr/>
        </p:nvPicPr>
        <p:blipFill>
          <a:blip r:embed="rId2">
            <a:lum bright="50000" contrast="-29000"/>
          </a:blip>
          <a:stretch>
            <a:fillRect/>
          </a:stretch>
        </p:blipFill>
        <p:spPr>
          <a:xfrm>
            <a:off x="642910" y="0"/>
            <a:ext cx="764386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1946025"/>
            <a:ext cx="7429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8000" b="1" i="1" dirty="0">
              <a:solidFill>
                <a:srgbClr val="004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3288" y="0"/>
            <a:ext cx="2560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72264" cy="1143000"/>
          </a:xfrm>
        </p:spPr>
        <p:txBody>
          <a:bodyPr>
            <a:normAutofit/>
          </a:bodyPr>
          <a:lstStyle/>
          <a:p>
            <a:pPr marL="896938" algn="l"/>
            <a:r>
              <a:rPr lang="ru-RU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политика </a:t>
            </a:r>
            <a:br>
              <a:rPr lang="ru-RU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сфере образования</a:t>
            </a:r>
            <a:endParaRPr lang="ru-RU" sz="2800" cap="all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85752" cy="114300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Coat_of_Arms_of_Kungursky_rayon_(2008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52"/>
            <a:ext cx="571504" cy="946323"/>
          </a:xfrm>
          <a:prstGeom prst="rect">
            <a:avLst/>
          </a:prstGeom>
          <a:effectLst>
            <a:outerShdw blurRad="63500" sx="107000" sy="107000" algn="ctr" rotWithShape="0">
              <a:prstClr val="black">
                <a:alpha val="37000"/>
              </a:prstClr>
            </a:outerShdw>
          </a:effectLst>
        </p:spPr>
      </p:pic>
      <p:pic>
        <p:nvPicPr>
          <p:cNvPr id="27" name="Picture 4" descr="https://sobesednik.ru/storage/posts/October2017/5xx6YaPbdrUYQbAntRI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214422"/>
            <a:ext cx="3084999" cy="231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714612" y="1000108"/>
            <a:ext cx="3871902" cy="2508379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Обеспечение глобальной </a:t>
            </a:r>
            <a:r>
              <a:rPr lang="ru-RU" sz="1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конкурентноспособности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российского образования, </a:t>
            </a:r>
          </a:p>
          <a:p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вхождение Российской Федерации в число 10 ведущих стран мира</a:t>
            </a:r>
          </a:p>
          <a:p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качеству общего образования</a:t>
            </a:r>
          </a:p>
          <a:p>
            <a:endParaRPr lang="ru-RU" sz="1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Указ Президента Российской Федерации №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204 </a:t>
            </a: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О национальных целях и стратегических задачах развития Российской Федерации на период до 2024 года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от 07.05.2018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 descr="https://s.ura.news/760/images/news/upload/news/309/357/1052309357/294838_Doklad_vrio_gubernatora_Maksima_Reshetnikova_na_plenarnom_zasedanii_Zakonodatelynogo_sobraniya_o_prioritetnih_napravleniyah_deyatelynosti_Pravitelystva_Permskogo_kraya_Permy_250x0_2631.1931.583.1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2844" y="3714752"/>
            <a:ext cx="349302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714612" y="3643314"/>
            <a:ext cx="3871902" cy="3054682"/>
          </a:xfrm>
          <a:prstGeom prst="rect">
            <a:avLst/>
          </a:prstGeom>
          <a:solidFill>
            <a:schemeClr val="bg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будущего нет ничего более важного, чем образование. </a:t>
            </a:r>
            <a:r>
              <a:rPr lang="ru-RU" sz="16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Краевые </a:t>
            </a:r>
            <a:r>
              <a:rPr lang="ru-RU" sz="16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власти большое количество времени уделяют развитию реального сектора экономики и инфраструктуры. Но, все это не будет иметь смысла, если в регионе не будет квалифицированной, мотивированной и порядочной молодежи. </a:t>
            </a:r>
          </a:p>
          <a:p>
            <a:endParaRPr lang="ru-RU" sz="1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Выступление на августовской  конференция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педагогических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работников Пермского края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23.08.2018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72264" cy="1143000"/>
          </a:xfrm>
        </p:spPr>
        <p:txBody>
          <a:bodyPr>
            <a:normAutofit/>
          </a:bodyPr>
          <a:lstStyle/>
          <a:p>
            <a:pPr marL="896938" algn="l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СЕТЬ ОБРАЗОВАТЕЛЬНЫХ ОРГАНИЗАЦИЙ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85752" cy="114300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9" descr="karta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1" y="1285860"/>
            <a:ext cx="3857661" cy="4954591"/>
          </a:xfrm>
        </p:spPr>
      </p:pic>
      <p:pic>
        <p:nvPicPr>
          <p:cNvPr id="13" name="Рисунок 12" descr="Безимени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214686"/>
            <a:ext cx="642942" cy="434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Безимени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857496"/>
            <a:ext cx="567479" cy="5372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Безимени-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5572140"/>
            <a:ext cx="571504" cy="4829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Соединительная линия уступом 16"/>
          <p:cNvCxnSpPr/>
          <p:nvPr/>
        </p:nvCxnSpPr>
        <p:spPr>
          <a:xfrm>
            <a:off x="642910" y="2000240"/>
            <a:ext cx="3643338" cy="285752"/>
          </a:xfrm>
          <a:prstGeom prst="bentConnector3">
            <a:avLst>
              <a:gd name="adj1" fmla="val 66578"/>
            </a:avLst>
          </a:prstGeom>
          <a:ln w="222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1472" y="157161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 </a:t>
            </a:r>
            <a:r>
              <a:rPr lang="ru-RU" dirty="0" smtClean="0"/>
              <a:t>всего организаций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643570" y="328612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4414" y="30003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3429000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 (Структурные подразделения</a:t>
            </a: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9058" y="571501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14678" y="6072206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Дополнительное образование</a:t>
            </a: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282" y="614364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4600"/>
                </a:solidFill>
              </a:rPr>
              <a:t>На 01.09.2018 г</a:t>
            </a:r>
            <a:r>
              <a:rPr lang="ru-RU" b="1" dirty="0" smtClean="0">
                <a:solidFill>
                  <a:srgbClr val="004600"/>
                </a:solidFill>
              </a:rPr>
              <a:t>.</a:t>
            </a:r>
            <a:endParaRPr lang="ru-RU" b="1" dirty="0">
              <a:solidFill>
                <a:srgbClr val="004600"/>
              </a:solidFill>
            </a:endParaRPr>
          </a:p>
        </p:txBody>
      </p:sp>
      <p:pic>
        <p:nvPicPr>
          <p:cNvPr id="20" name="Рисунок 19" descr="Coat_of_Arms_of_Kungursky_rayon_(2008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142852"/>
            <a:ext cx="571504" cy="946323"/>
          </a:xfrm>
          <a:prstGeom prst="rect">
            <a:avLst/>
          </a:prstGeom>
          <a:effectLst>
            <a:outerShdw blurRad="63500" sx="107000" sy="107000" algn="ctr" rotWithShape="0">
              <a:prstClr val="black">
                <a:alpha val="37000"/>
              </a:prstClr>
            </a:outerShdw>
          </a:effectLst>
        </p:spPr>
      </p:pic>
      <p:pic>
        <p:nvPicPr>
          <p:cNvPr id="24" name="Picture 2" descr="C:\Documents and Settings\Преподаватель\Мои документы\in\Эмблема Августовк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65981" y="5154350"/>
            <a:ext cx="1278019" cy="17036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072066" y="3643314"/>
            <a:ext cx="15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образование</a:t>
            </a: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 descr="SkolbI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3702" y="0"/>
            <a:ext cx="250029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дом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4333903"/>
            <a:ext cx="1321571" cy="881047"/>
          </a:xfrm>
          <a:prstGeom prst="rect">
            <a:avLst/>
          </a:prstGeom>
        </p:spPr>
      </p:pic>
      <p:pic>
        <p:nvPicPr>
          <p:cNvPr id="13" name="Рисунок 12" descr="0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714356"/>
            <a:ext cx="3643338" cy="27325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115064" cy="1143000"/>
          </a:xfrm>
        </p:spPr>
        <p:txBody>
          <a:bodyPr>
            <a:normAutofit/>
          </a:bodyPr>
          <a:lstStyle/>
          <a:p>
            <a:pPr marL="896938" algn="l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КРАЕВЫХ ПРОЕКТАХ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85752" cy="114300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Coat_of_Arms_of_Kungursky_rayon_(2008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42852"/>
            <a:ext cx="571504" cy="946323"/>
          </a:xfrm>
          <a:prstGeom prst="rect">
            <a:avLst/>
          </a:prstGeom>
          <a:effectLst>
            <a:outerShdw blurRad="63500" sx="107000" sy="107000" algn="ctr" rotWithShape="0">
              <a:prstClr val="black">
                <a:alpha val="37000"/>
              </a:prstClr>
            </a:outerShdw>
          </a:effectLst>
        </p:spPr>
      </p:pic>
      <p:pic>
        <p:nvPicPr>
          <p:cNvPr id="38" name="Рисунок 37" descr="Пачколи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2214554"/>
            <a:ext cx="1514978" cy="162719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85720" y="3643314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Проект «Жилье для учителей»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Рисунок 40" descr="Соколов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4491218"/>
            <a:ext cx="1451346" cy="1723864"/>
          </a:xfrm>
          <a:prstGeom prst="rect">
            <a:avLst/>
          </a:prstGeom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92227" y="0"/>
            <a:ext cx="27517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2-Баранова М.М.-Фото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5786" y="1214422"/>
            <a:ext cx="1428760" cy="1905013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  <a:alpha val="95000"/>
              </a:scheme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571604" y="3143248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8000"/>
                </a:solidFill>
              </a:rPr>
              <a:t>с 1.09.2015 года</a:t>
            </a:r>
            <a:endParaRPr lang="ru-RU" sz="1400" b="1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6314" y="3692727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8000"/>
                </a:solidFill>
              </a:rPr>
              <a:t>с 1.09.2018 года</a:t>
            </a:r>
            <a:endParaRPr lang="ru-RU" sz="1400" b="1" dirty="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57752" y="6121619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8000"/>
                </a:solidFill>
              </a:rPr>
              <a:t>с 1.09.2018 года</a:t>
            </a:r>
            <a:endParaRPr lang="ru-RU" sz="1400" b="1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844" y="4000504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Мероприятие направленное на решение кадровых вопросов в населенных пунктах, испытывающих дефицит кадрового обеспечения образовательной деятельности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714480" y="4665329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/>
              <a:t>Колегова</a:t>
            </a:r>
            <a:r>
              <a:rPr lang="ru-RU" sz="1400" b="1" dirty="0" smtClean="0"/>
              <a:t> О.Н.</a:t>
            </a:r>
            <a:r>
              <a:rPr lang="ru-RU" sz="1400" dirty="0" smtClean="0"/>
              <a:t>, </a:t>
            </a:r>
          </a:p>
          <a:p>
            <a:r>
              <a:rPr lang="ru-RU" sz="1300" dirty="0" smtClean="0"/>
              <a:t>учитель математики </a:t>
            </a:r>
          </a:p>
          <a:p>
            <a:r>
              <a:rPr lang="ru-RU" sz="1300" dirty="0" smtClean="0"/>
              <a:t>МБОУ «</a:t>
            </a:r>
            <a:r>
              <a:rPr lang="ru-RU" sz="1300" dirty="0" err="1" smtClean="0"/>
              <a:t>Кыласовская</a:t>
            </a:r>
            <a:r>
              <a:rPr lang="ru-RU" sz="1300" dirty="0" smtClean="0"/>
              <a:t> СОШ»</a:t>
            </a:r>
            <a:endParaRPr lang="ru-RU" sz="1300" dirty="0"/>
          </a:p>
        </p:txBody>
      </p:sp>
      <p:sp>
        <p:nvSpPr>
          <p:cNvPr id="20" name="TextBox 19"/>
          <p:cNvSpPr txBox="1"/>
          <p:nvPr/>
        </p:nvSpPr>
        <p:spPr>
          <a:xfrm>
            <a:off x="1714480" y="5286388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Фомина  О.В.</a:t>
            </a:r>
            <a:r>
              <a:rPr lang="ru-RU" sz="1400" dirty="0" smtClean="0"/>
              <a:t>, </a:t>
            </a:r>
          </a:p>
          <a:p>
            <a:r>
              <a:rPr lang="ru-RU" sz="1300" dirty="0" smtClean="0"/>
              <a:t>учитель начальных классов</a:t>
            </a:r>
          </a:p>
          <a:p>
            <a:r>
              <a:rPr lang="ru-RU" sz="1300" dirty="0" smtClean="0"/>
              <a:t>МАОУ «Комсомольская СОШ»</a:t>
            </a:r>
            <a:endParaRPr lang="ru-RU" sz="1300" dirty="0"/>
          </a:p>
        </p:txBody>
      </p:sp>
      <p:sp>
        <p:nvSpPr>
          <p:cNvPr id="23" name="TextBox 22"/>
          <p:cNvSpPr txBox="1"/>
          <p:nvPr/>
        </p:nvSpPr>
        <p:spPr>
          <a:xfrm>
            <a:off x="1714480" y="5929330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/>
              <a:t>Щепелин</a:t>
            </a:r>
            <a:r>
              <a:rPr lang="ru-RU" sz="1400" b="1" dirty="0" smtClean="0"/>
              <a:t> А.А.</a:t>
            </a:r>
            <a:r>
              <a:rPr lang="ru-RU" sz="1400" dirty="0" smtClean="0"/>
              <a:t>, </a:t>
            </a:r>
          </a:p>
          <a:p>
            <a:r>
              <a:rPr lang="ru-RU" sz="1300" dirty="0" smtClean="0"/>
              <a:t>учитель ОБЖ</a:t>
            </a:r>
          </a:p>
          <a:p>
            <a:r>
              <a:rPr lang="ru-RU" sz="1300" dirty="0" smtClean="0"/>
              <a:t>МАОУ «Комсомольская СОШ»</a:t>
            </a:r>
            <a:endParaRPr lang="ru-RU" sz="1300" dirty="0"/>
          </a:p>
        </p:txBody>
      </p:sp>
      <p:sp>
        <p:nvSpPr>
          <p:cNvPr id="25" name="Левая фигурная скобка 24"/>
          <p:cNvSpPr/>
          <p:nvPr/>
        </p:nvSpPr>
        <p:spPr>
          <a:xfrm>
            <a:off x="1500166" y="4714884"/>
            <a:ext cx="214314" cy="1857388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42844" y="5478677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8000"/>
                </a:solidFill>
              </a:rPr>
              <a:t>с 1.09.2017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массовый спорт2.jpg"/>
          <p:cNvPicPr>
            <a:picLocks noChangeAspect="1"/>
          </p:cNvPicPr>
          <p:nvPr/>
        </p:nvPicPr>
        <p:blipFill>
          <a:blip r:embed="rId2">
            <a:lum bright="56000" contrast="-56000"/>
          </a:blip>
          <a:stretch>
            <a:fillRect/>
          </a:stretch>
        </p:blipFill>
        <p:spPr>
          <a:xfrm>
            <a:off x="0" y="1714488"/>
            <a:ext cx="6500826" cy="39980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043626" cy="1143000"/>
          </a:xfrm>
        </p:spPr>
        <p:txBody>
          <a:bodyPr>
            <a:normAutofit/>
          </a:bodyPr>
          <a:lstStyle/>
          <a:p>
            <a:pPr marL="896938" algn="l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КРАЕВЫХ ПРОЕКТАХ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85752" cy="114300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oat_of_Arms_of_Kungursky_rayon_(2008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52"/>
            <a:ext cx="571504" cy="946323"/>
          </a:xfrm>
          <a:prstGeom prst="rect">
            <a:avLst/>
          </a:prstGeom>
          <a:effectLst>
            <a:outerShdw blurRad="63500" sx="107000" sy="107000" algn="ctr" rotWithShape="0">
              <a:prstClr val="black">
                <a:alpha val="37000"/>
              </a:prstClr>
            </a:outerShdw>
          </a:effectLst>
        </p:spPr>
      </p:pic>
      <p:pic>
        <p:nvPicPr>
          <p:cNvPr id="19" name="Рисунок 18" descr="заставка и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-24"/>
            <a:ext cx="2714645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786050" y="3639925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Лучший сельский школьный спортивный клуб «Барс»</a:t>
            </a:r>
            <a:endParaRPr lang="ru-RU" b="1" dirty="0"/>
          </a:p>
        </p:txBody>
      </p:sp>
      <p:pic>
        <p:nvPicPr>
          <p:cNvPr id="28" name="Рисунок 27" descr="бар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1464456"/>
            <a:ext cx="2857520" cy="2143140"/>
          </a:xfrm>
          <a:prstGeom prst="rect">
            <a:avLst/>
          </a:prstGeom>
        </p:spPr>
      </p:pic>
      <p:pic>
        <p:nvPicPr>
          <p:cNvPr id="38" name="Рисунок 37" descr="Безимени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4429132"/>
            <a:ext cx="2786082" cy="195959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0" y="1785926"/>
            <a:ext cx="321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МАОУ «Комсомольская СОШ»</a:t>
            </a:r>
            <a:endParaRPr lang="ru-RU" b="1" dirty="0">
              <a:solidFill>
                <a:srgbClr val="008000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714348" y="2214554"/>
            <a:ext cx="2071702" cy="1971746"/>
            <a:chOff x="214282" y="3000372"/>
            <a:chExt cx="2071702" cy="1971746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5786" y="3000372"/>
              <a:ext cx="357190" cy="365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2" name="Рисунок 41" descr="деньги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2910" y="3429000"/>
              <a:ext cx="642942" cy="1000132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14282" y="4572008"/>
              <a:ext cx="20717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1 000 000 руб.</a:t>
              </a:r>
              <a:endPara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1071546"/>
            <a:ext cx="6429388" cy="369332"/>
          </a:xfrm>
          <a:prstGeom prst="rect">
            <a:avLst/>
          </a:prstGeom>
          <a:solidFill>
            <a:srgbClr val="7ACCA7">
              <a:alpha val="47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«Школьный спортивный клуб»</a:t>
            </a:r>
            <a:endParaRPr lang="ru-RU" b="1" dirty="0">
              <a:solidFill>
                <a:srgbClr val="004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Рисунок 19" descr="комсомолец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3240" y="4429132"/>
            <a:ext cx="3000396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массовый спорт2.jpg"/>
          <p:cNvPicPr>
            <a:picLocks noChangeAspect="1"/>
          </p:cNvPicPr>
          <p:nvPr/>
        </p:nvPicPr>
        <p:blipFill>
          <a:blip r:embed="rId2">
            <a:lum bright="56000" contrast="-58000"/>
          </a:blip>
          <a:stretch>
            <a:fillRect/>
          </a:stretch>
        </p:blipFill>
        <p:spPr>
          <a:xfrm>
            <a:off x="0" y="2071678"/>
            <a:ext cx="6500826" cy="39980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043626" cy="1143000"/>
          </a:xfrm>
        </p:spPr>
        <p:txBody>
          <a:bodyPr>
            <a:normAutofit/>
          </a:bodyPr>
          <a:lstStyle/>
          <a:p>
            <a:pPr marL="896938" algn="l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КРАЕВЫХ ПРОЕКТАХ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85752" cy="114300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oat_of_Arms_of_Kungursky_rayon_(2008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52"/>
            <a:ext cx="571504" cy="946323"/>
          </a:xfrm>
          <a:prstGeom prst="rect">
            <a:avLst/>
          </a:prstGeom>
          <a:effectLst>
            <a:outerShdw blurRad="63500" sx="107000" sy="107000" algn="ctr" rotWithShape="0">
              <a:prstClr val="black">
                <a:alpha val="37000"/>
              </a:prst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0" y="1071546"/>
            <a:ext cx="6429388" cy="369332"/>
          </a:xfrm>
          <a:prstGeom prst="rect">
            <a:avLst/>
          </a:prstGeom>
          <a:solidFill>
            <a:srgbClr val="7ACCA7">
              <a:alpha val="47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«Развитие массового спорта в Пермском крае»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18" descr="заставка и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-24"/>
            <a:ext cx="2714645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7158" y="1714488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</a:t>
            </a:r>
            <a:r>
              <a:rPr lang="ru-RU" sz="1600" b="1" dirty="0" err="1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Троельжанская</a:t>
            </a:r>
            <a:r>
              <a:rPr lang="ru-RU" sz="1600" b="1" dirty="0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СОШ»</a:t>
            </a:r>
            <a:endParaRPr lang="ru-RU" sz="1600" b="1" dirty="0">
              <a:solidFill>
                <a:srgbClr val="004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8992" y="1714488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</a:t>
            </a:r>
            <a:r>
              <a:rPr lang="ru-RU" sz="1600" b="1" dirty="0" err="1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Шадейская</a:t>
            </a:r>
            <a:r>
              <a:rPr lang="ru-RU" sz="1600" b="1" dirty="0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СОШ»</a:t>
            </a:r>
            <a:endParaRPr lang="ru-RU" sz="1600" b="1" dirty="0">
              <a:solidFill>
                <a:srgbClr val="004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158" y="4286256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МАОУ «Комсомольская СОШ»</a:t>
            </a:r>
            <a:endParaRPr lang="ru-RU" sz="1600" b="1" dirty="0">
              <a:solidFill>
                <a:srgbClr val="004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0430" y="4286256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МАОУ «Ленская СОШ»</a:t>
            </a:r>
            <a:endParaRPr lang="ru-RU" sz="1600" b="1" dirty="0">
              <a:solidFill>
                <a:srgbClr val="004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 descr="офп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786058"/>
            <a:ext cx="857256" cy="857256"/>
          </a:xfrm>
          <a:prstGeom prst="rect">
            <a:avLst/>
          </a:prstGeom>
        </p:spPr>
      </p:pic>
      <p:pic>
        <p:nvPicPr>
          <p:cNvPr id="29" name="Рисунок 28" descr="фитнес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6" y="2071678"/>
            <a:ext cx="833430" cy="833430"/>
          </a:xfrm>
          <a:prstGeom prst="rect">
            <a:avLst/>
          </a:prstGeom>
        </p:spPr>
      </p:pic>
      <p:pic>
        <p:nvPicPr>
          <p:cNvPr id="33" name="Рисунок 32" descr="Безимени-1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14546" y="2786058"/>
            <a:ext cx="785818" cy="816324"/>
          </a:xfrm>
          <a:prstGeom prst="rect">
            <a:avLst/>
          </a:prstGeom>
        </p:spPr>
      </p:pic>
      <p:pic>
        <p:nvPicPr>
          <p:cNvPr id="34" name="Рисунок 33" descr="рук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728" y="3500438"/>
            <a:ext cx="642623" cy="639767"/>
          </a:xfrm>
          <a:prstGeom prst="rect">
            <a:avLst/>
          </a:prstGeom>
        </p:spPr>
      </p:pic>
      <p:pic>
        <p:nvPicPr>
          <p:cNvPr id="36" name="Рисунок 35" descr="1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14744" y="2214554"/>
            <a:ext cx="785818" cy="618425"/>
          </a:xfrm>
          <a:prstGeom prst="rect">
            <a:avLst/>
          </a:prstGeom>
        </p:spPr>
      </p:pic>
      <p:pic>
        <p:nvPicPr>
          <p:cNvPr id="46" name="Рисунок 45" descr="unname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29124" y="2928934"/>
            <a:ext cx="642942" cy="642942"/>
          </a:xfrm>
          <a:prstGeom prst="rect">
            <a:avLst/>
          </a:prstGeom>
        </p:spPr>
      </p:pic>
      <p:pic>
        <p:nvPicPr>
          <p:cNvPr id="47" name="Рисунок 46" descr="Безимени-1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628" y="2214554"/>
            <a:ext cx="785818" cy="816324"/>
          </a:xfrm>
          <a:prstGeom prst="rect">
            <a:avLst/>
          </a:prstGeom>
        </p:spPr>
      </p:pic>
      <p:pic>
        <p:nvPicPr>
          <p:cNvPr id="48" name="Рисунок 47" descr="Безимени-1 копия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8172" y="3500438"/>
            <a:ext cx="790952" cy="557382"/>
          </a:xfrm>
          <a:prstGeom prst="rect">
            <a:avLst/>
          </a:prstGeom>
        </p:spPr>
      </p:pic>
      <p:pic>
        <p:nvPicPr>
          <p:cNvPr id="50" name="Рисунок 49" descr="s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1472" y="5857892"/>
            <a:ext cx="946782" cy="714356"/>
          </a:xfrm>
          <a:prstGeom prst="rect">
            <a:avLst/>
          </a:prstGeom>
        </p:spPr>
      </p:pic>
      <p:pic>
        <p:nvPicPr>
          <p:cNvPr id="51" name="Рисунок 50" descr="unname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85852" y="5214950"/>
            <a:ext cx="642942" cy="642942"/>
          </a:xfrm>
          <a:prstGeom prst="rect">
            <a:avLst/>
          </a:prstGeom>
        </p:spPr>
      </p:pic>
      <p:pic>
        <p:nvPicPr>
          <p:cNvPr id="52" name="Рисунок 51" descr="скалы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0034" y="4714884"/>
            <a:ext cx="642942" cy="642942"/>
          </a:xfrm>
          <a:prstGeom prst="rect">
            <a:avLst/>
          </a:prstGeom>
        </p:spPr>
      </p:pic>
      <p:pic>
        <p:nvPicPr>
          <p:cNvPr id="54" name="Рисунок 53" descr="Безимени-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071670" y="5786454"/>
            <a:ext cx="642942" cy="672502"/>
          </a:xfrm>
          <a:prstGeom prst="rect">
            <a:avLst/>
          </a:prstGeom>
        </p:spPr>
      </p:pic>
      <p:pic>
        <p:nvPicPr>
          <p:cNvPr id="55" name="Рисунок 54" descr="туризм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43108" y="4714884"/>
            <a:ext cx="642942" cy="642942"/>
          </a:xfrm>
          <a:prstGeom prst="rect">
            <a:avLst/>
          </a:prstGeom>
        </p:spPr>
      </p:pic>
      <p:pic>
        <p:nvPicPr>
          <p:cNvPr id="56" name="Рисунок 55" descr="s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71868" y="5857892"/>
            <a:ext cx="946782" cy="714356"/>
          </a:xfrm>
          <a:prstGeom prst="rect">
            <a:avLst/>
          </a:prstGeom>
        </p:spPr>
      </p:pic>
      <p:pic>
        <p:nvPicPr>
          <p:cNvPr id="57" name="Рисунок 56" descr="скалы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43504" y="4714884"/>
            <a:ext cx="642942" cy="642942"/>
          </a:xfrm>
          <a:prstGeom prst="rect">
            <a:avLst/>
          </a:prstGeom>
        </p:spPr>
      </p:pic>
      <p:pic>
        <p:nvPicPr>
          <p:cNvPr id="58" name="Рисунок 57" descr="туризм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429124" y="5357826"/>
            <a:ext cx="642942" cy="642942"/>
          </a:xfrm>
          <a:prstGeom prst="rect">
            <a:avLst/>
          </a:prstGeom>
        </p:spPr>
      </p:pic>
      <p:pic>
        <p:nvPicPr>
          <p:cNvPr id="59" name="Рисунок 58" descr="теннис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571868" y="4714884"/>
            <a:ext cx="642942" cy="642942"/>
          </a:xfrm>
          <a:prstGeom prst="rect">
            <a:avLst/>
          </a:prstGeom>
        </p:spPr>
      </p:pic>
      <p:pic>
        <p:nvPicPr>
          <p:cNvPr id="60" name="Рисунок 59" descr="Безимени-2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72066" y="5786454"/>
            <a:ext cx="729318" cy="714380"/>
          </a:xfrm>
          <a:prstGeom prst="rect">
            <a:avLst/>
          </a:prstGeom>
        </p:spPr>
      </p:pic>
      <p:pic>
        <p:nvPicPr>
          <p:cNvPr id="61" name="Рисунок 60" descr="Безимени-3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143504" y="3429000"/>
            <a:ext cx="592818" cy="648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78959" y="0"/>
            <a:ext cx="25650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marL="896938" algn="l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КРАЕВЫХ ПРОЕКТАХ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285752" cy="114300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Coat_of_Arms_of_Kungursky_rayon_(2008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52"/>
            <a:ext cx="571504" cy="946323"/>
          </a:xfrm>
          <a:prstGeom prst="rect">
            <a:avLst/>
          </a:prstGeom>
          <a:effectLst>
            <a:outerShdw blurRad="63500" sx="107000" sy="107000" algn="ctr" rotWithShape="0">
              <a:prstClr val="black">
                <a:alpha val="37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0" y="1142984"/>
            <a:ext cx="6572264" cy="369332"/>
          </a:xfrm>
          <a:prstGeom prst="rect">
            <a:avLst/>
          </a:prstGeom>
          <a:solidFill>
            <a:srgbClr val="7ACCA7">
              <a:alpha val="47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проекты</a:t>
            </a:r>
            <a:endParaRPr lang="ru-RU" b="1" dirty="0">
              <a:solidFill>
                <a:srgbClr val="004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Рисунок 34" descr="лиф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2428868"/>
            <a:ext cx="1571636" cy="1571636"/>
          </a:xfrm>
          <a:prstGeom prst="rect">
            <a:avLst/>
          </a:prstGeom>
        </p:spPr>
      </p:pic>
      <p:pic>
        <p:nvPicPr>
          <p:cNvPr id="37" name="Рисунок 36" descr="физика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1714488"/>
            <a:ext cx="785794" cy="785794"/>
          </a:xfrm>
          <a:prstGeom prst="rect">
            <a:avLst/>
          </a:prstGeom>
        </p:spPr>
      </p:pic>
      <p:pic>
        <p:nvPicPr>
          <p:cNvPr id="39" name="Рисунок 38" descr="я люблю математику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3372" y="1714488"/>
            <a:ext cx="1000132" cy="750099"/>
          </a:xfrm>
          <a:prstGeom prst="rect">
            <a:avLst/>
          </a:prstGeom>
        </p:spPr>
      </p:pic>
      <p:pic>
        <p:nvPicPr>
          <p:cNvPr id="42" name="Рисунок 41" descr="140737502253981_f5e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85852" y="5000636"/>
            <a:ext cx="2000264" cy="150019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42844" y="1714488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4600"/>
                </a:solidFill>
              </a:rPr>
              <a:t>«Физика в </a:t>
            </a:r>
          </a:p>
          <a:p>
            <a:pPr algn="ctr"/>
            <a:r>
              <a:rPr lang="ru-RU" b="1" dirty="0" smtClean="0">
                <a:solidFill>
                  <a:srgbClr val="004600"/>
                </a:solidFill>
              </a:rPr>
              <a:t>школе»</a:t>
            </a:r>
            <a:endParaRPr lang="ru-RU" b="1" dirty="0">
              <a:solidFill>
                <a:srgbClr val="0046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43504" y="171448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люблю математику»</a:t>
            </a:r>
            <a:endParaRPr lang="ru-RU" b="1" dirty="0">
              <a:solidFill>
                <a:srgbClr val="004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Рисунок 44" descr="матем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6248" y="3214685"/>
            <a:ext cx="2071702" cy="1553777"/>
          </a:xfrm>
          <a:prstGeom prst="rect">
            <a:avLst/>
          </a:prstGeom>
        </p:spPr>
      </p:pic>
      <p:pic>
        <p:nvPicPr>
          <p:cNvPr id="46" name="Рисунок 45" descr="мат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00430" y="5000635"/>
            <a:ext cx="2214578" cy="147638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000232" y="178592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4600"/>
                </a:solidFill>
              </a:rPr>
              <a:t>«Образовательный лифт»</a:t>
            </a:r>
            <a:endParaRPr lang="ru-RU" b="1" dirty="0">
              <a:solidFill>
                <a:srgbClr val="0046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2643182"/>
            <a:ext cx="23574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МБОУ «</a:t>
            </a:r>
            <a:r>
              <a:rPr lang="ru-RU" sz="1300" b="1" dirty="0" err="1" smtClean="0"/>
              <a:t>Плехановская</a:t>
            </a:r>
            <a:r>
              <a:rPr lang="ru-RU" sz="1300" b="1" dirty="0" smtClean="0"/>
              <a:t> СОШ»</a:t>
            </a:r>
            <a:endParaRPr lang="ru-RU" sz="13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2214546" y="4214818"/>
            <a:ext cx="20002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МБОУ «</a:t>
            </a:r>
            <a:r>
              <a:rPr lang="ru-RU" sz="1300" b="1" dirty="0" err="1" smtClean="0"/>
              <a:t>У.Туркская</a:t>
            </a:r>
            <a:r>
              <a:rPr lang="ru-RU" sz="1300" b="1" dirty="0" smtClean="0"/>
              <a:t> СОШ»</a:t>
            </a:r>
            <a:endParaRPr lang="ru-RU" sz="13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143372" y="2571744"/>
            <a:ext cx="2428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МАОУ «Комсомольская СОШ»</a:t>
            </a:r>
          </a:p>
          <a:p>
            <a:r>
              <a:rPr lang="ru-RU" sz="1300" b="1" dirty="0" smtClean="0"/>
              <a:t>МБОУ «</a:t>
            </a:r>
            <a:r>
              <a:rPr lang="ru-RU" sz="1300" b="1" dirty="0" err="1" smtClean="0"/>
              <a:t>Плехановская</a:t>
            </a:r>
            <a:r>
              <a:rPr lang="ru-RU" sz="1300" b="1" dirty="0" smtClean="0"/>
              <a:t> СОШ»</a:t>
            </a:r>
            <a:endParaRPr lang="ru-RU" sz="1300" b="1" dirty="0"/>
          </a:p>
        </p:txBody>
      </p:sp>
      <p:pic>
        <p:nvPicPr>
          <p:cNvPr id="54" name="Рисунок 53" descr="фик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0034" y="3000372"/>
            <a:ext cx="1380654" cy="1860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78959" y="0"/>
            <a:ext cx="25650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marL="896938" algn="l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КРАЕВЫХ ПРОЕКТАХ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285752" cy="114300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Coat_of_Arms_of_Kungursky_rayon_(2008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52"/>
            <a:ext cx="571504" cy="946323"/>
          </a:xfrm>
          <a:prstGeom prst="rect">
            <a:avLst/>
          </a:prstGeom>
          <a:effectLst>
            <a:outerShdw blurRad="63500" sx="107000" sy="107000" algn="ctr" rotWithShape="0">
              <a:prstClr val="black">
                <a:alpha val="37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0" y="1142984"/>
            <a:ext cx="6572264" cy="369332"/>
          </a:xfrm>
          <a:prstGeom prst="rect">
            <a:avLst/>
          </a:prstGeom>
          <a:solidFill>
            <a:srgbClr val="7ACCA7">
              <a:alpha val="47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проекты</a:t>
            </a:r>
            <a:endParaRPr lang="ru-RU" b="1" dirty="0">
              <a:solidFill>
                <a:srgbClr val="004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Рисунок 39" descr="шахмат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714488"/>
            <a:ext cx="785818" cy="78581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500166" y="1785926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4600"/>
                </a:solidFill>
              </a:rPr>
              <a:t>«Шахматы в</a:t>
            </a:r>
          </a:p>
          <a:p>
            <a:pPr algn="ctr"/>
            <a:r>
              <a:rPr lang="ru-RU" b="1" dirty="0" smtClean="0">
                <a:solidFill>
                  <a:srgbClr val="004600"/>
                </a:solidFill>
              </a:rPr>
              <a:t> школе»</a:t>
            </a:r>
            <a:endParaRPr lang="ru-RU" b="1" dirty="0">
              <a:solidFill>
                <a:srgbClr val="004600"/>
              </a:solidFill>
            </a:endParaRPr>
          </a:p>
        </p:txBody>
      </p:sp>
      <p:pic>
        <p:nvPicPr>
          <p:cNvPr id="48" name="Рисунок 47" descr="шах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2714620"/>
            <a:ext cx="1996101" cy="1357322"/>
          </a:xfrm>
          <a:prstGeom prst="rect">
            <a:avLst/>
          </a:prstGeom>
        </p:spPr>
      </p:pic>
      <p:pic>
        <p:nvPicPr>
          <p:cNvPr id="21" name="Рисунок 20" descr="немецкий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4286256"/>
            <a:ext cx="1107289" cy="73819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28860" y="4714884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4600"/>
                </a:solidFill>
              </a:rPr>
              <a:t>«Немецкий – первый второй иностранный»</a:t>
            </a:r>
            <a:endParaRPr lang="ru-RU" b="1" dirty="0">
              <a:solidFill>
                <a:srgbClr val="004600"/>
              </a:solidFill>
            </a:endParaRPr>
          </a:p>
        </p:txBody>
      </p:sp>
      <p:pic>
        <p:nvPicPr>
          <p:cNvPr id="14" name="Рисунок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1500174"/>
            <a:ext cx="221457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Группа 22"/>
          <p:cNvGrpSpPr/>
          <p:nvPr/>
        </p:nvGrpSpPr>
        <p:grpSpPr>
          <a:xfrm>
            <a:off x="2143108" y="3000372"/>
            <a:ext cx="4357718" cy="1077218"/>
            <a:chOff x="2143108" y="3000372"/>
            <a:chExt cx="4357718" cy="1077218"/>
          </a:xfrm>
        </p:grpSpPr>
        <p:sp>
          <p:nvSpPr>
            <p:cNvPr id="20" name="TextBox 19"/>
            <p:cNvSpPr txBox="1"/>
            <p:nvPr/>
          </p:nvSpPr>
          <p:spPr>
            <a:xfrm>
              <a:off x="2143108" y="3000372"/>
              <a:ext cx="32147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/>
                <a:t>МБОУ «</a:t>
              </a:r>
              <a:r>
                <a:rPr lang="ru-RU" sz="1400" b="1" dirty="0" err="1" smtClean="0"/>
                <a:t>Насадская</a:t>
              </a:r>
              <a:r>
                <a:rPr lang="ru-RU" sz="1400" b="1" dirty="0" smtClean="0"/>
                <a:t> ООШ» </a:t>
              </a:r>
              <a:r>
                <a:rPr lang="ru-RU" sz="1400" dirty="0" smtClean="0"/>
                <a:t>–</a:t>
              </a:r>
              <a:r>
                <a:rPr lang="ru-RU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40 </a:t>
              </a:r>
              <a:r>
                <a:rPr lang="ru-RU" sz="1400" dirty="0" smtClean="0"/>
                <a:t>чел</a:t>
              </a:r>
              <a:r>
                <a:rPr lang="ru-RU" sz="1400" b="1" dirty="0" smtClean="0"/>
                <a:t>.</a:t>
              </a:r>
            </a:p>
            <a:p>
              <a:r>
                <a:rPr lang="ru-RU" sz="1400" b="1" dirty="0" smtClean="0"/>
                <a:t>МБОУ «Троицкая ООШ» </a:t>
              </a:r>
              <a:r>
                <a:rPr lang="ru-RU" sz="1400" dirty="0" smtClean="0"/>
                <a:t>–</a:t>
              </a:r>
              <a:r>
                <a:rPr lang="ru-RU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40 </a:t>
              </a:r>
              <a:r>
                <a:rPr lang="ru-RU" sz="1400" dirty="0" smtClean="0"/>
                <a:t>чел</a:t>
              </a:r>
              <a:r>
                <a:rPr lang="ru-RU" sz="1400" b="1" dirty="0" smtClean="0"/>
                <a:t>.</a:t>
              </a:r>
            </a:p>
            <a:p>
              <a:r>
                <a:rPr lang="ru-RU" sz="1400" b="1" dirty="0" smtClean="0"/>
                <a:t>МБОУ «</a:t>
              </a:r>
              <a:r>
                <a:rPr lang="ru-RU" sz="1400" b="1" dirty="0" err="1" smtClean="0"/>
                <a:t>Троельжанская</a:t>
              </a:r>
              <a:r>
                <a:rPr lang="ru-RU" sz="1400" b="1" dirty="0" smtClean="0"/>
                <a:t> СОШ» </a:t>
              </a:r>
              <a:r>
                <a:rPr lang="ru-RU" sz="1400" dirty="0" smtClean="0"/>
                <a:t>–</a:t>
              </a:r>
              <a:r>
                <a:rPr lang="ru-RU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48 </a:t>
              </a:r>
              <a:r>
                <a:rPr lang="ru-RU" sz="1400" dirty="0" smtClean="0"/>
                <a:t>чел</a:t>
              </a:r>
              <a:r>
                <a:rPr lang="ru-RU" sz="1400" b="1" dirty="0" smtClean="0"/>
                <a:t>. </a:t>
              </a:r>
            </a:p>
            <a:p>
              <a:r>
                <a:rPr lang="ru-RU" sz="1400" b="1" dirty="0" smtClean="0"/>
                <a:t>МБОУ «</a:t>
              </a:r>
              <a:r>
                <a:rPr lang="ru-RU" sz="1400" b="1" dirty="0" err="1" smtClean="0"/>
                <a:t>Кыласовская</a:t>
              </a:r>
              <a:r>
                <a:rPr lang="ru-RU" sz="1400" b="1" dirty="0" smtClean="0"/>
                <a:t> СОШ» </a:t>
              </a:r>
              <a:r>
                <a:rPr lang="ru-RU" sz="1400" dirty="0" smtClean="0"/>
                <a:t>–</a:t>
              </a:r>
              <a:r>
                <a:rPr lang="ru-RU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114 </a:t>
              </a:r>
              <a:r>
                <a:rPr lang="ru-RU" sz="1400" dirty="0" smtClean="0"/>
                <a:t>чел</a:t>
              </a:r>
              <a:r>
                <a:rPr lang="ru-RU" sz="1400" b="1" dirty="0" smtClean="0"/>
                <a:t>.</a:t>
              </a:r>
              <a:endParaRPr lang="ru-RU" sz="1400" b="1" dirty="0"/>
            </a:p>
          </p:txBody>
        </p:sp>
        <p:sp>
          <p:nvSpPr>
            <p:cNvPr id="18" name="Правая фигурная скобка 17"/>
            <p:cNvSpPr/>
            <p:nvPr/>
          </p:nvSpPr>
          <p:spPr>
            <a:xfrm>
              <a:off x="5214942" y="3071810"/>
              <a:ext cx="285752" cy="1000132"/>
            </a:xfrm>
            <a:prstGeom prst="rightBrac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72132" y="3357562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242</a:t>
              </a:r>
              <a:r>
                <a:rPr lang="ru-RU" dirty="0" smtClean="0"/>
                <a:t> </a:t>
              </a:r>
              <a:r>
                <a:rPr lang="ru-RU" sz="1400" dirty="0" smtClean="0"/>
                <a:t>чел.</a:t>
              </a:r>
              <a:endParaRPr lang="ru-RU" sz="14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000496" y="6143644"/>
            <a:ext cx="23574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 smtClean="0"/>
              <a:t>МАОУ «Ленская СОШ»</a:t>
            </a:r>
          </a:p>
          <a:p>
            <a:pPr algn="r"/>
            <a:r>
              <a:rPr lang="ru-RU" sz="1300" b="1" dirty="0" smtClean="0"/>
              <a:t>МБОУ «</a:t>
            </a:r>
            <a:r>
              <a:rPr lang="ru-RU" sz="1300" b="1" dirty="0" err="1" smtClean="0"/>
              <a:t>Кыласовская</a:t>
            </a:r>
            <a:r>
              <a:rPr lang="ru-RU" sz="1300" b="1" dirty="0" smtClean="0"/>
              <a:t> СОШ»</a:t>
            </a:r>
            <a:endParaRPr lang="ru-RU" sz="1300" b="1" dirty="0"/>
          </a:p>
        </p:txBody>
      </p:sp>
      <p:pic>
        <p:nvPicPr>
          <p:cNvPr id="25" name="Рисунок 24" descr="igra-na-uroke-anglijskogo-jazyka-v-shkol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4810" y="4286256"/>
            <a:ext cx="2143140" cy="1607356"/>
          </a:xfrm>
          <a:prstGeom prst="rect">
            <a:avLst/>
          </a:prstGeom>
        </p:spPr>
      </p:pic>
      <p:pic>
        <p:nvPicPr>
          <p:cNvPr id="27" name="Рисунок 26" descr="Безимени-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5214950"/>
            <a:ext cx="2179227" cy="1376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78959" y="0"/>
            <a:ext cx="25650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marL="896938" algn="l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КРАЕВЫХ ПРОЕКТАХ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285752" cy="114300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Coat_of_Arms_of_Kungursky_rayon_(2008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52"/>
            <a:ext cx="571504" cy="946323"/>
          </a:xfrm>
          <a:prstGeom prst="rect">
            <a:avLst/>
          </a:prstGeom>
          <a:effectLst>
            <a:outerShdw blurRad="63500" sx="107000" sy="107000" algn="ctr" rotWithShape="0">
              <a:prstClr val="black">
                <a:alpha val="37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0" y="1142984"/>
            <a:ext cx="6572264" cy="369332"/>
          </a:xfrm>
          <a:prstGeom prst="rect">
            <a:avLst/>
          </a:prstGeom>
          <a:solidFill>
            <a:srgbClr val="7ACCA7">
              <a:alpha val="47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проекты</a:t>
            </a:r>
            <a:endParaRPr lang="ru-RU" b="1" dirty="0">
              <a:solidFill>
                <a:srgbClr val="004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Группа 34"/>
          <p:cNvGrpSpPr/>
          <p:nvPr/>
        </p:nvGrpSpPr>
        <p:grpSpPr>
          <a:xfrm>
            <a:off x="0" y="5929330"/>
            <a:ext cx="6572263" cy="928671"/>
            <a:chOff x="9525" y="5070506"/>
            <a:chExt cx="9127330" cy="119692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>
              <a:lum bright="30000"/>
            </a:blip>
            <a:stretch>
              <a:fillRect/>
            </a:stretch>
          </p:blipFill>
          <p:spPr>
            <a:xfrm>
              <a:off x="9525" y="5070506"/>
              <a:ext cx="4566433" cy="1196929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>
              <a:lum bright="30000"/>
            </a:blip>
            <a:stretch>
              <a:fillRect/>
            </a:stretch>
          </p:blipFill>
          <p:spPr>
            <a:xfrm>
              <a:off x="4277051" y="5070506"/>
              <a:ext cx="4859804" cy="1192405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142844" y="1643050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4600"/>
                </a:solidFill>
              </a:rPr>
              <a:t>«Электронные дневники»</a:t>
            </a:r>
            <a:endParaRPr lang="ru-RU" sz="1600" b="1" dirty="0">
              <a:solidFill>
                <a:srgbClr val="00460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214283" y="2000240"/>
          <a:ext cx="6072229" cy="2254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7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74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1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7ACC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2013 г.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ACC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2016г.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ACC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2017г.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ACC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2018г.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ACC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2019г.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AC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Общее кол-во обучающихся на 1</a:t>
                      </a:r>
                      <a:r>
                        <a:rPr lang="ru-RU" sz="1200" baseline="0" dirty="0" smtClean="0"/>
                        <a:t> сентября</a:t>
                      </a:r>
                      <a:endParaRPr lang="ru-RU" sz="1200" dirty="0"/>
                    </a:p>
                  </a:txBody>
                  <a:tcPr>
                    <a:solidFill>
                      <a:srgbClr val="7ACCA7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4383 </a:t>
                      </a:r>
                      <a:endParaRPr lang="ru-RU" sz="1200" dirty="0"/>
                    </a:p>
                  </a:txBody>
                  <a:tcPr anchor="ctr">
                    <a:solidFill>
                      <a:srgbClr val="7ACCA7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4542</a:t>
                      </a:r>
                      <a:endParaRPr lang="ru-RU" sz="1200" dirty="0"/>
                    </a:p>
                  </a:txBody>
                  <a:tcPr anchor="ctr">
                    <a:solidFill>
                      <a:srgbClr val="7ACCA7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4638</a:t>
                      </a:r>
                      <a:endParaRPr lang="ru-RU" sz="1200" dirty="0"/>
                    </a:p>
                  </a:txBody>
                  <a:tcPr anchor="ctr">
                    <a:solidFill>
                      <a:srgbClr val="7ACCA7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4669</a:t>
                      </a:r>
                      <a:endParaRPr lang="ru-RU" sz="1200" dirty="0"/>
                    </a:p>
                  </a:txBody>
                  <a:tcPr anchor="ctr">
                    <a:solidFill>
                      <a:srgbClr val="7ACCA7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4662</a:t>
                      </a:r>
                      <a:endParaRPr lang="ru-RU" sz="1200" dirty="0"/>
                    </a:p>
                  </a:txBody>
                  <a:tcPr anchor="ctr">
                    <a:solidFill>
                      <a:srgbClr val="7ACCA7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дневников на </a:t>
                      </a:r>
                      <a:r>
                        <a:rPr lang="ru-RU" sz="1200" dirty="0" err="1" smtClean="0"/>
                        <a:t>Образоваие</a:t>
                      </a:r>
                      <a:r>
                        <a:rPr lang="ru-RU" sz="1200" dirty="0" smtClean="0"/>
                        <a:t> 2.0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1464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2514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3131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3515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4231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462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Охват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>
                    <a:solidFill>
                      <a:srgbClr val="7ACCA7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33 %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7ACCA7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55%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7ACCA7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68%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7ACCA7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75%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7ACCA7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91%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7ACCA7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2214546" y="3643314"/>
            <a:ext cx="3786214" cy="357190"/>
            <a:chOff x="2143108" y="4000504"/>
            <a:chExt cx="3786214" cy="357190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2143108" y="4286256"/>
              <a:ext cx="1000132" cy="71438"/>
            </a:xfrm>
            <a:prstGeom prst="line">
              <a:avLst/>
            </a:prstGeom>
            <a:ln w="2540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3143240" y="4214818"/>
              <a:ext cx="928694" cy="71438"/>
            </a:xfrm>
            <a:prstGeom prst="line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4071934" y="4143380"/>
              <a:ext cx="928694" cy="71438"/>
            </a:xfrm>
            <a:prstGeom prst="line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5000628" y="4000504"/>
              <a:ext cx="928694" cy="142876"/>
            </a:xfrm>
            <a:prstGeom prst="line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214282" y="4286256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4600"/>
                </a:solidFill>
              </a:rPr>
              <a:t>«Электронные журналы»</a:t>
            </a:r>
            <a:endParaRPr lang="ru-RU" sz="1600" b="1" dirty="0">
              <a:solidFill>
                <a:srgbClr val="0046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43174" y="4214818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Охват –</a:t>
            </a:r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38%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285720" y="4572008"/>
          <a:ext cx="6286543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3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школы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МБОУ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«</a:t>
                      </a:r>
                      <a:r>
                        <a:rPr lang="ru-RU" sz="1300" b="1" baseline="0" dirty="0" err="1" smtClean="0">
                          <a:solidFill>
                            <a:schemeClr val="tx1"/>
                          </a:solidFill>
                        </a:rPr>
                        <a:t>Мазунинская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ООШ», МБОУ «</a:t>
                      </a:r>
                      <a:r>
                        <a:rPr lang="ru-RU" sz="1300" b="1" baseline="0" dirty="0" err="1" smtClean="0">
                          <a:solidFill>
                            <a:schemeClr val="tx1"/>
                          </a:solidFill>
                        </a:rPr>
                        <a:t>Неволинская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ООШ»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Плехановская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СОШ»,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Усть-Туркская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СОШ»,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«Ленская СОШ»,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Сергинская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СОШ», </a:t>
                      </a:r>
                    </a:p>
                    <a:p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«Зарубинская ООШ»,</a:t>
                      </a:r>
                    </a:p>
                    <a:p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Истоковская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СОШ»,</a:t>
                      </a:r>
                    </a:p>
                    <a:p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Троельжанская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2720</TotalTime>
  <Words>1184</Words>
  <Application>Microsoft Office PowerPoint</Application>
  <PresentationFormat>Экран (4:3)</PresentationFormat>
  <Paragraphs>292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Открытость, устойчивость, развитие муниципальной системы образования в условиях реализации приоритетных проектов</vt:lpstr>
      <vt:lpstr>Государственная политика  в сфере образования</vt:lpstr>
      <vt:lpstr>СЕТЬ ОБРАЗОВАТЕЛЬНЫХ ОРГАНИЗАЦИЙ</vt:lpstr>
      <vt:lpstr>УЧАСТИЕ В КРАЕВЫХ ПРОЕКТАХ</vt:lpstr>
      <vt:lpstr>УЧАСТИЕ В КРАЕВЫХ ПРОЕКТАХ</vt:lpstr>
      <vt:lpstr>УЧАСТИЕ В КРАЕВЫХ ПРОЕКТАХ</vt:lpstr>
      <vt:lpstr>УЧАСТИЕ В КРАЕВЫХ ПРОЕКТАХ</vt:lpstr>
      <vt:lpstr>УЧАСТИЕ В КРАЕВЫХ ПРОЕКТАХ</vt:lpstr>
      <vt:lpstr>УЧАСТИЕ В КРАЕВЫХ ПРОЕКТАХ</vt:lpstr>
      <vt:lpstr>УЧАСТИЕ В ПРОЕКТАХ КРАЕВОГО УРОВНЯ</vt:lpstr>
      <vt:lpstr> КОНКУРС СОЦИАЛЬНЫХ ПРОЕКТОВ КАМПАНИИ «ЛУКОЙЛ» </vt:lpstr>
      <vt:lpstr>УЧАСТИЕ В ПРОЕКТАХ МУНИЦИПАЛЬНОГО УРОВНЯ</vt:lpstr>
      <vt:lpstr>КОНКУРС СОЦИАЛЬНЫХ И КУЛЬТУРНЫХ ПРОЕКТОВ КУНГУРСКОГО МУНИЦИПАЛЬНОГО РАЙОНА</vt:lpstr>
      <vt:lpstr> МУНИЦИПАЛЬНЫЙ КОНКУРС ИНОВАЦИОННЫХ ОБРАЗОВАТЕЛЬНЫХ ПРОЕКТОВ</vt:lpstr>
      <vt:lpstr> МУНИЦИПАЛЬНЫЙ КОНКУРС ДЕТСКИХ СОЦИАЛЬНЫХ ПРОЕКТОВ</vt:lpstr>
      <vt:lpstr> КОНКУРСЫ СОЦИАЛЬНЫХ ПРОЕКТОВ ФЕДЕРАЛЬНОГО УРОВНЯ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Vadim</cp:lastModifiedBy>
  <cp:revision>329</cp:revision>
  <dcterms:created xsi:type="dcterms:W3CDTF">2018-08-25T08:13:50Z</dcterms:created>
  <dcterms:modified xsi:type="dcterms:W3CDTF">2018-12-18T18:43:05Z</dcterms:modified>
</cp:coreProperties>
</file>