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18"/>
  </p:notesMasterIdLst>
  <p:sldIdLst>
    <p:sldId id="796" r:id="rId2"/>
    <p:sldId id="798" r:id="rId3"/>
    <p:sldId id="799" r:id="rId4"/>
    <p:sldId id="800" r:id="rId5"/>
    <p:sldId id="801" r:id="rId6"/>
    <p:sldId id="813" r:id="rId7"/>
    <p:sldId id="815" r:id="rId8"/>
    <p:sldId id="814" r:id="rId9"/>
    <p:sldId id="805" r:id="rId10"/>
    <p:sldId id="806" r:id="rId11"/>
    <p:sldId id="816" r:id="rId12"/>
    <p:sldId id="819" r:id="rId13"/>
    <p:sldId id="809" r:id="rId14"/>
    <p:sldId id="810" r:id="rId15"/>
    <p:sldId id="824" r:id="rId16"/>
    <p:sldId id="823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ванова Ирина Александровна" initials="ИИА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DEEBF7"/>
    <a:srgbClr val="FF00FF"/>
    <a:srgbClr val="CCECFF"/>
    <a:srgbClr val="FFCCFF"/>
    <a:srgbClr val="FFF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3" autoAdjust="0"/>
    <p:restoredTop sz="96270" autoAdjust="0"/>
  </p:normalViewPr>
  <p:slideViewPr>
    <p:cSldViewPr snapToGrid="0">
      <p:cViewPr varScale="1">
        <p:scale>
          <a:sx n="116" d="100"/>
          <a:sy n="116" d="100"/>
        </p:scale>
        <p:origin x="1182" y="108"/>
      </p:cViewPr>
      <p:guideLst>
        <p:guide orient="horz" pos="2183"/>
        <p:guide pos="340"/>
        <p:guide orient="horz" pos="527"/>
        <p:guide pos="839"/>
      </p:guideLst>
    </p:cSldViewPr>
  </p:slideViewPr>
  <p:outlineViewPr>
    <p:cViewPr>
      <p:scale>
        <a:sx n="33" d="100"/>
        <a:sy n="33" d="100"/>
      </p:scale>
      <p:origin x="108" y="9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u="none"/>
            </a:pPr>
            <a:r>
              <a:rPr lang="ru-RU" sz="1500" u="none" dirty="0"/>
              <a:t>Количество образовательных организаций, имеющих спортивные клубы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1722837055795628E-2"/>
          <c:y val="0.35101688436734541"/>
          <c:w val="0.96776219809656205"/>
          <c:h val="0.4684689273090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2011-12 уч.год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2016-17</c:v>
                </c:pt>
                <c:pt idx="1">
                  <c:v>2017-18</c:v>
                </c:pt>
              </c:strCache>
            </c:strRef>
          </c:cat>
          <c:val>
            <c:numRef>
              <c:f>Лист1!$B$2:$B$3</c:f>
              <c:numCache>
                <c:formatCode>_-* #,##0_р_._-;\-* #,##0_р_._-;_-* "-"??_р_._-;_-@_-</c:formatCode>
                <c:ptCount val="2"/>
                <c:pt idx="0">
                  <c:v>154</c:v>
                </c:pt>
                <c:pt idx="1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248920"/>
        <c:axId val="295427872"/>
      </c:barChart>
      <c:catAx>
        <c:axId val="295248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295427872"/>
        <c:crosses val="autoZero"/>
        <c:auto val="1"/>
        <c:lblAlgn val="ctr"/>
        <c:lblOffset val="100"/>
        <c:noMultiLvlLbl val="0"/>
      </c:catAx>
      <c:valAx>
        <c:axId val="295427872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295248920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sz="171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02397988063326E-2"/>
          <c:y val="0.15756495042681831"/>
          <c:w val="0.87349606044818173"/>
          <c:h val="0.65808518545462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79400" dir="5400000" algn="ctr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79400" dir="5400000" algn="ctr" rotWithShape="0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79400" dir="5400000" algn="ctr" rotWithShape="0">
                  <a:srgbClr val="000000">
                    <a:alpha val="20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1894</c:v>
                </c:pt>
                <c:pt idx="1">
                  <c:v>1427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95430224"/>
        <c:axId val="295430616"/>
      </c:barChart>
      <c:catAx>
        <c:axId val="2954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430616"/>
        <c:crosses val="autoZero"/>
        <c:auto val="1"/>
        <c:lblAlgn val="ctr"/>
        <c:lblOffset val="100"/>
        <c:noMultiLvlLbl val="0"/>
      </c:catAx>
      <c:valAx>
        <c:axId val="2954306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9543022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 w="9527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201342886479105"/>
          <c:w val="0.98087649402390442"/>
          <c:h val="0.63363655255509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79400" dir="5400000" algn="ctr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79400" dir="5400000" algn="ctr" rotWithShape="0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79400" dir="5400000" algn="ctr" rotWithShape="0">
                  <a:srgbClr val="000000">
                    <a:alpha val="20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16117</c:v>
                </c:pt>
                <c:pt idx="1">
                  <c:v>19491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295431400"/>
        <c:axId val="298992456"/>
      </c:barChart>
      <c:catAx>
        <c:axId val="29543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992456"/>
        <c:crosses val="autoZero"/>
        <c:auto val="1"/>
        <c:lblAlgn val="ctr"/>
        <c:lblOffset val="100"/>
        <c:noMultiLvlLbl val="0"/>
      </c:catAx>
      <c:valAx>
        <c:axId val="2989924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95431400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spPr>
    <a:noFill/>
    <a:ln w="9529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2"/>
            </a:pPr>
            <a:endParaRPr lang="ru-RU" sz="1201" dirty="0"/>
          </a:p>
        </c:rich>
      </c:tx>
      <c:layout>
        <c:manualLayout>
          <c:xMode val="edge"/>
          <c:yMode val="edge"/>
          <c:x val="0.11444188580201059"/>
          <c:y val="1.79169649248389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967343499501838E-2"/>
          <c:y val="0.28021953862108046"/>
          <c:w val="0.93703265650049816"/>
          <c:h val="0.4739027391933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effectLst>
              <a:outerShdw blurRad="279400" dir="5400000" algn="ctr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79400" dir="5400000" algn="ctr" rotWithShape="0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effectLst>
                <a:outerShdw blurRad="279400" dir="5400000" algn="ctr" rotWithShape="0">
                  <a:srgbClr val="000000">
                    <a:alpha val="20000"/>
                  </a:srgbClr>
                </a:outerShdw>
              </a:effectLst>
            </c:spPr>
          </c:dPt>
          <c:dLbls>
            <c:spPr>
              <a:noFill/>
              <a:ln w="25413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5"/>
        <c:axId val="298993240"/>
        <c:axId val="298993632"/>
      </c:barChart>
      <c:catAx>
        <c:axId val="298993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298993632"/>
        <c:crosses val="autoZero"/>
        <c:auto val="1"/>
        <c:lblAlgn val="ctr"/>
        <c:lblOffset val="100"/>
        <c:noMultiLvlLbl val="0"/>
      </c:catAx>
      <c:valAx>
        <c:axId val="29899363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8993240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16994297911029E-2"/>
          <c:y val="0.10033444816053512"/>
          <c:w val="0.88328701301626056"/>
          <c:h val="0.6611703052168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9499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outerShdw blurRad="279400" dir="5400000" algn="ctr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499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279400" dir="5400000" algn="ctr" rotWithShape="0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499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279400" dir="5400000" algn="ctr" rotWithShape="0">
                  <a:srgbClr val="000000">
                    <a:alpha val="20000"/>
                  </a:srgbClr>
                </a:outerShdw>
              </a:effectLst>
            </c:spPr>
          </c:dPt>
          <c:dLbls>
            <c:spPr>
              <a:noFill/>
              <a:ln w="2533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340</c:v>
                </c:pt>
                <c:pt idx="1">
                  <c:v>211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-25"/>
        <c:axId val="298994416"/>
        <c:axId val="298994808"/>
      </c:barChart>
      <c:catAx>
        <c:axId val="29899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8998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994808"/>
        <c:crosses val="autoZero"/>
        <c:auto val="1"/>
        <c:lblAlgn val="ctr"/>
        <c:lblOffset val="100"/>
        <c:noMultiLvlLbl val="0"/>
      </c:catAx>
      <c:valAx>
        <c:axId val="2989948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8994416"/>
        <c:crosses val="autoZero"/>
        <c:crossBetween val="between"/>
      </c:valAx>
      <c:spPr>
        <a:noFill/>
        <a:ln w="25330">
          <a:noFill/>
        </a:ln>
      </c:spPr>
    </c:plotArea>
    <c:plotVisOnly val="1"/>
    <c:dispBlanksAs val="gap"/>
    <c:showDLblsOverMax val="0"/>
  </c:chart>
  <c:spPr>
    <a:noFill/>
    <a:ln w="9499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19" u="sng"/>
            </a:pPr>
            <a:r>
              <a:rPr lang="ru-RU" sz="1800" u="sng" dirty="0"/>
              <a:t>Количество </a:t>
            </a:r>
            <a:r>
              <a:rPr lang="ru-RU" sz="1800" u="sng" dirty="0" smtClean="0"/>
              <a:t>семейных клубов</a:t>
            </a:r>
            <a:endParaRPr lang="ru-RU" sz="1800" u="sng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1722837055795601E-2"/>
          <c:y val="0.35101688436734502"/>
          <c:w val="0.96776219809656205"/>
          <c:h val="0.5088955063194039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7109097379367705E-2"/>
                  <c:y val="-4.9408898572536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59859390569395E-2"/>
                  <c:y val="-8.398537728612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29490840301697E-2"/>
                  <c:y val="-8.6746245264056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891348223182597E-2"/>
                  <c:y val="-7.1387570693203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409">
                <a:noFill/>
              </a:ln>
            </c:spPr>
            <c:txPr>
              <a:bodyPr/>
              <a:lstStyle/>
              <a:p>
                <a:pPr>
                  <a:defRPr sz="172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I пол. 2017</c:v>
                </c:pt>
              </c:strCache>
            </c:strRef>
          </c:cat>
          <c:val>
            <c:numRef>
              <c:f>Лист1!$B$2:$B$5</c:f>
              <c:numCache>
                <c:formatCode>_-* #,##0_р_._-;\-* #,##0_р_._-;_-* "-"??_р_._-;_-@_-</c:formatCode>
                <c:ptCount val="4"/>
                <c:pt idx="0">
                  <c:v>96</c:v>
                </c:pt>
                <c:pt idx="1">
                  <c:v>269</c:v>
                </c:pt>
                <c:pt idx="2" formatCode="General">
                  <c:v>356</c:v>
                </c:pt>
                <c:pt idx="3" formatCode="General">
                  <c:v>400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781288"/>
        <c:axId val="296781680"/>
      </c:lineChart>
      <c:catAx>
        <c:axId val="296781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96781680"/>
        <c:crosses val="autoZero"/>
        <c:auto val="1"/>
        <c:lblAlgn val="ctr"/>
        <c:lblOffset val="100"/>
        <c:noMultiLvlLbl val="0"/>
      </c:catAx>
      <c:valAx>
        <c:axId val="296781680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296781288"/>
        <c:crosses val="autoZero"/>
        <c:crossBetween val="between"/>
      </c:valAx>
      <c:spPr>
        <a:noFill/>
        <a:ln w="27409">
          <a:noFill/>
        </a:ln>
      </c:spPr>
    </c:plotArea>
    <c:plotVisOnly val="1"/>
    <c:dispBlanksAs val="gap"/>
    <c:showDLblsOverMax val="0"/>
  </c:chart>
  <c:txPr>
    <a:bodyPr/>
    <a:lstStyle/>
    <a:p>
      <a:pPr>
        <a:defRPr sz="1853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0.38396</cdr:x>
      <cdr:y>0.25967</cdr:y>
    </cdr:from>
    <cdr:to>
      <cdr:x>0.60936</cdr:x>
      <cdr:y>0.55376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73157" y="460454"/>
          <a:ext cx="1040904" cy="5214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</a:rPr>
            <a:t>-25%</a:t>
          </a:r>
          <a:endParaRPr lang="ru-RU" sz="18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0.43434</cdr:x>
      <cdr:y>0.37805</cdr:y>
    </cdr:from>
    <cdr:to>
      <cdr:x>0.61566</cdr:x>
      <cdr:y>0.53774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7534" y="717776"/>
          <a:ext cx="792151" cy="303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</a:rPr>
            <a:t>-38%</a:t>
          </a:r>
          <a:endParaRPr lang="ru-RU" sz="18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0.42416</cdr:x>
      <cdr:y>0.18622</cdr:y>
    </cdr:from>
    <cdr:to>
      <cdr:x>0.62584</cdr:x>
      <cdr:y>0.37011</cdr:y>
    </cdr:to>
    <cdr:sp macro="" textlink="">
      <cdr:nvSpPr>
        <cdr:cNvPr id="3" name="Shape 2"/>
        <cdr:cNvSpPr/>
      </cdr:nvSpPr>
      <cdr:spPr>
        <a:xfrm xmlns:a="http://schemas.openxmlformats.org/drawingml/2006/main" rot="10969927" flipH="1">
          <a:off x="1853060" y="353567"/>
          <a:ext cx="881099" cy="349143"/>
        </a:xfrm>
        <a:prstGeom xmlns:a="http://schemas.openxmlformats.org/drawingml/2006/main" prst="swooshArrow">
          <a:avLst>
            <a:gd name="adj1" fmla="val 15098"/>
            <a:gd name="adj2" fmla="val 43635"/>
          </a:avLst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2">
          <a:scrgbClr r="0" g="0" b="0"/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7126"/>
          </a:xfrm>
          <a:prstGeom prst="rect">
            <a:avLst/>
          </a:prstGeom>
        </p:spPr>
        <p:txBody>
          <a:bodyPr vert="horz" lIns="91327" tIns="45664" rIns="91327" bIns="456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6"/>
          </a:xfrm>
          <a:prstGeom prst="rect">
            <a:avLst/>
          </a:prstGeom>
        </p:spPr>
        <p:txBody>
          <a:bodyPr vert="horz" lIns="91327" tIns="45664" rIns="91327" bIns="45664" rtlCol="0"/>
          <a:lstStyle>
            <a:lvl1pPr algn="r">
              <a:defRPr sz="1200"/>
            </a:lvl1pPr>
          </a:lstStyle>
          <a:p>
            <a:fld id="{1557BBA7-F8E0-40B5-8E5F-8A533517C645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7" tIns="45664" rIns="91327" bIns="456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327" tIns="45664" rIns="91327" bIns="456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7126"/>
          </a:xfrm>
          <a:prstGeom prst="rect">
            <a:avLst/>
          </a:prstGeom>
        </p:spPr>
        <p:txBody>
          <a:bodyPr vert="horz" lIns="91327" tIns="45664" rIns="91327" bIns="456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6"/>
          </a:xfrm>
          <a:prstGeom prst="rect">
            <a:avLst/>
          </a:prstGeom>
        </p:spPr>
        <p:txBody>
          <a:bodyPr vert="horz" lIns="91327" tIns="45664" rIns="91327" bIns="45664" rtlCol="0" anchor="b"/>
          <a:lstStyle>
            <a:lvl1pPr algn="r">
              <a:defRPr sz="1200"/>
            </a:lvl1pPr>
          </a:lstStyle>
          <a:p>
            <a:fld id="{2F15D3F6-3368-4DF7-876D-3E7696E78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7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60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8418" indent="-28400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6028" indent="-22720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439" indent="-22720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850" indent="-22720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372D3B-F3C3-4635-B797-0341B87FFF31}" type="slidenum">
              <a:rPr lang="ru-RU" altLang="ru-RU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3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BC55-02B0-42F4-946C-C3C1D73D3A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600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376665-D5A7-4B72-BACA-61913C7B0A9A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1243013"/>
            <a:ext cx="4475163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8188" indent="-28257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70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CAB8B23-70C7-4179-9576-8BC828C947EF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1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еще?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6EC4-EC83-486D-91FB-46B5A68A8099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74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843" y="549347"/>
            <a:ext cx="7772400" cy="287965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75F5-1CC3-4D46-A1A6-5A8A54C39FDA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2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6D38-BAF6-47AB-9B9D-7ADC955C743F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3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221B-2DB3-4765-AD40-12A48DB2DA27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9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F560-E2D6-44EC-BF8B-21288EE42924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0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21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43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64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86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107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292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50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72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8F8E-4BC6-400E-9BD7-27C59B5D624E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8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476"/>
            </a:lvl1pPr>
            <a:lvl2pPr>
              <a:defRPr sz="2176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476"/>
            </a:lvl1pPr>
            <a:lvl2pPr>
              <a:defRPr sz="2176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1D73-06BD-4D58-AE48-E95B4BF57D66}" type="datetime1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7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08215" indent="0">
              <a:buNone/>
              <a:defRPr sz="1800" b="1"/>
            </a:lvl2pPr>
            <a:lvl3pPr marL="816431" indent="0">
              <a:buNone/>
              <a:defRPr sz="1575" b="1"/>
            </a:lvl3pPr>
            <a:lvl4pPr marL="1224646" indent="0">
              <a:buNone/>
              <a:defRPr sz="1425" b="1"/>
            </a:lvl4pPr>
            <a:lvl5pPr marL="1632861" indent="0">
              <a:buNone/>
              <a:defRPr sz="1425" b="1"/>
            </a:lvl5pPr>
            <a:lvl6pPr marL="2041077" indent="0">
              <a:buNone/>
              <a:defRPr sz="1425" b="1"/>
            </a:lvl6pPr>
            <a:lvl7pPr marL="2449292" indent="0">
              <a:buNone/>
              <a:defRPr sz="1425" b="1"/>
            </a:lvl7pPr>
            <a:lvl8pPr marL="2857507" indent="0">
              <a:buNone/>
              <a:defRPr sz="1425" b="1"/>
            </a:lvl8pPr>
            <a:lvl9pPr marL="3265723" indent="0">
              <a:buNone/>
              <a:defRPr sz="142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176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08215" indent="0">
              <a:buNone/>
              <a:defRPr sz="1800" b="1"/>
            </a:lvl2pPr>
            <a:lvl3pPr marL="816431" indent="0">
              <a:buNone/>
              <a:defRPr sz="1575" b="1"/>
            </a:lvl3pPr>
            <a:lvl4pPr marL="1224646" indent="0">
              <a:buNone/>
              <a:defRPr sz="1425" b="1"/>
            </a:lvl4pPr>
            <a:lvl5pPr marL="1632861" indent="0">
              <a:buNone/>
              <a:defRPr sz="1425" b="1"/>
            </a:lvl5pPr>
            <a:lvl6pPr marL="2041077" indent="0">
              <a:buNone/>
              <a:defRPr sz="1425" b="1"/>
            </a:lvl6pPr>
            <a:lvl7pPr marL="2449292" indent="0">
              <a:buNone/>
              <a:defRPr sz="1425" b="1"/>
            </a:lvl7pPr>
            <a:lvl8pPr marL="2857507" indent="0">
              <a:buNone/>
              <a:defRPr sz="1425" b="1"/>
            </a:lvl8pPr>
            <a:lvl9pPr marL="3265723" indent="0">
              <a:buNone/>
              <a:defRPr sz="142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8"/>
          </a:xfrm>
        </p:spPr>
        <p:txBody>
          <a:bodyPr/>
          <a:lstStyle>
            <a:lvl1pPr>
              <a:defRPr sz="2176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41-FF60-4715-8A5F-DEC1907080CD}" type="datetime1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0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0F8-8AB4-47F6-9858-B1E776344042}" type="datetime1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1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2BF9-110F-4D1D-A59A-C8945612B64B}" type="datetime1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7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3051"/>
            <a:ext cx="300831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49" cy="5853113"/>
          </a:xfrm>
        </p:spPr>
        <p:txBody>
          <a:bodyPr/>
          <a:lstStyle>
            <a:lvl1pPr>
              <a:defRPr sz="2850"/>
            </a:lvl1pPr>
            <a:lvl2pPr>
              <a:defRPr sz="2476"/>
            </a:lvl2pPr>
            <a:lvl3pPr>
              <a:defRPr sz="217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99" y="1435102"/>
            <a:ext cx="3008314" cy="4691063"/>
          </a:xfrm>
        </p:spPr>
        <p:txBody>
          <a:bodyPr/>
          <a:lstStyle>
            <a:lvl1pPr marL="0" indent="0">
              <a:buNone/>
              <a:defRPr sz="1275"/>
            </a:lvl1pPr>
            <a:lvl2pPr marL="408215" indent="0">
              <a:buNone/>
              <a:defRPr sz="1050"/>
            </a:lvl2pPr>
            <a:lvl3pPr marL="816431" indent="0">
              <a:buNone/>
              <a:defRPr sz="900"/>
            </a:lvl3pPr>
            <a:lvl4pPr marL="1224646" indent="0">
              <a:buNone/>
              <a:defRPr sz="825"/>
            </a:lvl4pPr>
            <a:lvl5pPr marL="1632861" indent="0">
              <a:buNone/>
              <a:defRPr sz="825"/>
            </a:lvl5pPr>
            <a:lvl6pPr marL="2041077" indent="0">
              <a:buNone/>
              <a:defRPr sz="825"/>
            </a:lvl6pPr>
            <a:lvl7pPr marL="2449292" indent="0">
              <a:buNone/>
              <a:defRPr sz="825"/>
            </a:lvl7pPr>
            <a:lvl8pPr marL="2857507" indent="0">
              <a:buNone/>
              <a:defRPr sz="825"/>
            </a:lvl8pPr>
            <a:lvl9pPr marL="3265723" indent="0">
              <a:buNone/>
              <a:defRPr sz="8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6E1-8303-4C0A-97C8-41AAEA5C1E7E}" type="datetime1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6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2850"/>
            </a:lvl1pPr>
            <a:lvl2pPr marL="408215" indent="0">
              <a:buNone/>
              <a:defRPr sz="2476"/>
            </a:lvl2pPr>
            <a:lvl3pPr marL="816431" indent="0">
              <a:buNone/>
              <a:defRPr sz="2176"/>
            </a:lvl3pPr>
            <a:lvl4pPr marL="1224646" indent="0">
              <a:buNone/>
              <a:defRPr sz="1800"/>
            </a:lvl4pPr>
            <a:lvl5pPr marL="1632861" indent="0">
              <a:buNone/>
              <a:defRPr sz="1800"/>
            </a:lvl5pPr>
            <a:lvl6pPr marL="2041077" indent="0">
              <a:buNone/>
              <a:defRPr sz="1800"/>
            </a:lvl6pPr>
            <a:lvl7pPr marL="2449292" indent="0">
              <a:buNone/>
              <a:defRPr sz="1800"/>
            </a:lvl7pPr>
            <a:lvl8pPr marL="2857507" indent="0">
              <a:buNone/>
              <a:defRPr sz="1800"/>
            </a:lvl8pPr>
            <a:lvl9pPr marL="326572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15" indent="0">
              <a:buNone/>
              <a:defRPr sz="1050"/>
            </a:lvl2pPr>
            <a:lvl3pPr marL="816431" indent="0">
              <a:buNone/>
              <a:defRPr sz="900"/>
            </a:lvl3pPr>
            <a:lvl4pPr marL="1224646" indent="0">
              <a:buNone/>
              <a:defRPr sz="825"/>
            </a:lvl4pPr>
            <a:lvl5pPr marL="1632861" indent="0">
              <a:buNone/>
              <a:defRPr sz="825"/>
            </a:lvl5pPr>
            <a:lvl6pPr marL="2041077" indent="0">
              <a:buNone/>
              <a:defRPr sz="825"/>
            </a:lvl6pPr>
            <a:lvl7pPr marL="2449292" indent="0">
              <a:buNone/>
              <a:defRPr sz="825"/>
            </a:lvl7pPr>
            <a:lvl8pPr marL="2857507" indent="0">
              <a:buNone/>
              <a:defRPr sz="825"/>
            </a:lvl8pPr>
            <a:lvl9pPr marL="3265723" indent="0">
              <a:buNone/>
              <a:defRPr sz="8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2862-81AD-435C-91F2-42A9EA9B7ED4}" type="datetime1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2F6F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D88F-093D-41D6-A008-5B630C65AB40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0617-AAE8-49C5-BA31-60FDCA11F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4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81643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2" indent="-306162" algn="l" defTabSz="816431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350" indent="-255135" algn="l" defTabSz="816431" rtl="0" eaLnBrk="1" latinLnBrk="0" hangingPunct="1">
        <a:spcBef>
          <a:spcPct val="20000"/>
        </a:spcBef>
        <a:buFont typeface="Arial" pitchFamily="34" charset="0"/>
        <a:buChar char="–"/>
        <a:defRPr sz="2476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8" indent="-204107" algn="l" defTabSz="816431" rtl="0" eaLnBrk="1" latinLnBrk="0" hangingPunct="1">
        <a:spcBef>
          <a:spcPct val="20000"/>
        </a:spcBef>
        <a:buFont typeface="Arial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3" indent="-204107" algn="l" defTabSz="81643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70" indent="-204107" algn="l" defTabSz="81643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85" indent="-204107" algn="l" defTabSz="8164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400" indent="-204107" algn="l" defTabSz="8164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616" indent="-204107" algn="l" defTabSz="8164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830" indent="-204107" algn="l" defTabSz="8164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43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15" algn="l" defTabSz="81643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31" algn="l" defTabSz="81643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6" algn="l" defTabSz="81643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861" algn="l" defTabSz="81643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077" algn="l" defTabSz="81643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292" algn="l" defTabSz="81643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7" algn="l" defTabSz="81643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723" algn="l" defTabSz="81643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oleObject" Target="../embeddings/_____Microsoft_Excel_97-20031.xls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jpe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Приоритетные направления воспитания </a:t>
            </a:r>
            <a:br>
              <a:rPr lang="ru-RU" sz="2700" dirty="0"/>
            </a:br>
            <a:r>
              <a:rPr lang="ru-RU" sz="2700" dirty="0"/>
              <a:t>в Пермском крае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9308" y="4188973"/>
            <a:ext cx="6858000" cy="124182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Сидорова Л.С.</a:t>
            </a:r>
          </a:p>
          <a:p>
            <a:pPr algn="r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аместитель министра образования 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науки Пермского края</a:t>
            </a:r>
          </a:p>
          <a:p>
            <a:pPr algn="r">
              <a:spcBef>
                <a:spcPts val="0"/>
              </a:spcBef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20.02.2018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Искусство воспитания имеет особенность, что почти всем оно кажется делом з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" y="-3133486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auto">
          <a:xfrm>
            <a:off x="120867" y="280765"/>
            <a:ext cx="8707075" cy="81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Всероссийское военно-патриотическое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движение «ЮНАРМИЯ»</a:t>
            </a:r>
          </a:p>
        </p:txBody>
      </p:sp>
      <p:pic>
        <p:nvPicPr>
          <p:cNvPr id="4098" name="Picture 2" descr="http://www.ivedu.ru/thumbs/2017/01/ehmblema_junarm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1" y="1453882"/>
            <a:ext cx="789581" cy="78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2559810" y="2517316"/>
            <a:ext cx="1755045" cy="632849"/>
            <a:chOff x="7962898" y="3894138"/>
            <a:chExt cx="1925638" cy="67627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415334" y="4232275"/>
              <a:ext cx="1473201" cy="33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/>
                <a:t>1 980 чел.</a:t>
              </a:r>
            </a:p>
          </p:txBody>
        </p:sp>
        <p:pic>
          <p:nvPicPr>
            <p:cNvPr id="5122" name="Picture 2" descr="https://www.shareicon.net/download/2015/10/05/651573_man_512x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898" y="3894138"/>
              <a:ext cx="676275" cy="67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545812" y="3962582"/>
              <a:ext cx="1342724" cy="27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/>
                <a:t>УЧАСТНИКОВ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59810" y="3462782"/>
            <a:ext cx="1914595" cy="707082"/>
            <a:chOff x="7941316" y="3514725"/>
            <a:chExt cx="2150419" cy="68567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542335" y="3857563"/>
              <a:ext cx="1473199" cy="33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/>
                <a:t>29 отрядов</a:t>
              </a:r>
            </a:p>
          </p:txBody>
        </p:sp>
        <p:pic>
          <p:nvPicPr>
            <p:cNvPr id="5124" name="Picture 4" descr="http://downloadicons.net/sites/default/files/building-icons-70030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1" t="11231" r="9700" b="11686"/>
            <a:stretch/>
          </p:blipFill>
          <p:spPr bwMode="auto">
            <a:xfrm>
              <a:off x="7941316" y="3514725"/>
              <a:ext cx="715791" cy="68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618535" y="3563757"/>
              <a:ext cx="1473200" cy="24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/>
                <a:t>ОБЪЕДИНЕНИЙ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23220" y="2463107"/>
            <a:ext cx="1578120" cy="1768056"/>
            <a:chOff x="398749" y="3160590"/>
            <a:chExt cx="2104161" cy="2357408"/>
          </a:xfrm>
        </p:grpSpPr>
        <p:pic>
          <p:nvPicPr>
            <p:cNvPr id="5128" name="Picture 8" descr="http://freevector.co/wp-content/uploads/2014/02/46698-adult-and-child-male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50" r="21416"/>
            <a:stretch/>
          </p:blipFill>
          <p:spPr bwMode="auto">
            <a:xfrm>
              <a:off x="398749" y="3632200"/>
              <a:ext cx="1062333" cy="188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574800" y="4318000"/>
              <a:ext cx="0" cy="119999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574800" y="3672534"/>
              <a:ext cx="0" cy="3048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62283" y="3627697"/>
              <a:ext cx="74062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18 лет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34628" y="4253130"/>
              <a:ext cx="74062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8 лет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8749" y="3160590"/>
              <a:ext cx="19380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/>
                <a:t>ВОЗРАСТ УЧАСТНИКОВ</a:t>
              </a:r>
            </a:p>
          </p:txBody>
        </p:sp>
      </p:grpSp>
      <p:pic>
        <p:nvPicPr>
          <p:cNvPr id="5130" name="Picture 10" descr="http://s094127068035.m.truevds.ru/sites/default/files/2016/07/img_25_20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26092" r="36187" b="3570"/>
          <a:stretch/>
        </p:blipFill>
        <p:spPr bwMode="auto">
          <a:xfrm>
            <a:off x="5192257" y="2604891"/>
            <a:ext cx="1639346" cy="1569237"/>
          </a:xfrm>
          <a:prstGeom prst="ellipse">
            <a:avLst/>
          </a:prstGeom>
          <a:ln w="63500" cap="rnd">
            <a:noFill/>
            <a:prstDash val="dash"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6933877" y="2969627"/>
            <a:ext cx="1858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ЕЖЕГОДНО В СОРЕВНОВАНИЯХ УЧАСТВУЮТ БОЛЕЕ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30,6</a:t>
            </a:r>
            <a:r>
              <a:rPr lang="ru-RU" b="1" dirty="0"/>
              <a:t> тыс. чел.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177844" y="1487635"/>
            <a:ext cx="7700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ЦЕЛЬ ДВИЖЕНИЯ – военно-патриотическое воспитание молодежи, повышение интереса у подрастающего поколения к географии и истории России и ее народов, героев, выдающихся ученых и полководцев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8"/>
          <a:srcRect r="20401"/>
          <a:stretch/>
        </p:blipFill>
        <p:spPr>
          <a:xfrm>
            <a:off x="143207" y="4589750"/>
            <a:ext cx="1733550" cy="12978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9715" y="4590562"/>
            <a:ext cx="2231155" cy="129619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6675" y="4573620"/>
            <a:ext cx="2544353" cy="131395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6833" y="4573620"/>
            <a:ext cx="1818818" cy="1313951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143208" y="4271358"/>
            <a:ext cx="8832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НАПРАВЛЕНИЯ РАБОТЫ:</a:t>
            </a:r>
          </a:p>
        </p:txBody>
      </p:sp>
    </p:spTree>
    <p:extLst>
      <p:ext uri="{BB962C8B-B14F-4D97-AF65-F5344CB8AC3E}">
        <p14:creationId xmlns:p14="http://schemas.microsoft.com/office/powerpoint/2010/main" val="17250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8"/>
          <p:cNvGraphicFramePr>
            <a:graphicFrameLocks/>
          </p:cNvGraphicFramePr>
          <p:nvPr>
            <p:extLst/>
          </p:nvPr>
        </p:nvGraphicFramePr>
        <p:xfrm>
          <a:off x="188913" y="1658569"/>
          <a:ext cx="4618038" cy="189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441325" y="220138"/>
            <a:ext cx="8642350" cy="44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+mn-lt"/>
              </a:rPr>
              <a:t>Основные результаты 2017 года в дополнительном образовании и воспитании</a:t>
            </a: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298450" y="1020763"/>
            <a:ext cx="4560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+mn-lt"/>
              </a:rPr>
              <a:t>Динамика снижения подростковой преступности (количество преступлений)</a:t>
            </a:r>
          </a:p>
        </p:txBody>
      </p:sp>
      <p:sp>
        <p:nvSpPr>
          <p:cNvPr id="10" name="Shape 9"/>
          <p:cNvSpPr/>
          <p:nvPr/>
        </p:nvSpPr>
        <p:spPr>
          <a:xfrm rot="243712" flipV="1">
            <a:off x="1918552" y="1670345"/>
            <a:ext cx="1127943" cy="540470"/>
          </a:xfrm>
          <a:prstGeom prst="swooshArrow">
            <a:avLst>
              <a:gd name="adj1" fmla="val 15098"/>
              <a:gd name="adj2" fmla="val 45777"/>
            </a:avLst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900826" y="2742171"/>
            <a:ext cx="1344613" cy="77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доля в общей преступности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РФ-4,8%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ПК-6,3% </a:t>
            </a:r>
            <a:r>
              <a:rPr lang="ru-RU" sz="1100" dirty="0">
                <a:solidFill>
                  <a:srgbClr val="C00000"/>
                </a:solidFill>
              </a:rPr>
              <a:t>(5,4%)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4859338" y="981075"/>
            <a:ext cx="4081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+mn-lt"/>
              </a:rPr>
              <a:t>Количество несовершеннолетних, состоящих на учете в «группе риска» (чел.)</a:t>
            </a: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/>
          </p:nvPr>
        </p:nvGraphicFramePr>
        <p:xfrm>
          <a:off x="4956175" y="1321829"/>
          <a:ext cx="3984625" cy="230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>
            <p:extLst/>
          </p:nvPr>
        </p:nvGraphicFramePr>
        <p:xfrm>
          <a:off x="4741862" y="4078241"/>
          <a:ext cx="4033837" cy="202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87" name="TextBox 15"/>
          <p:cNvSpPr txBox="1">
            <a:spLocks noChangeArrowheads="1"/>
          </p:cNvSpPr>
          <p:nvPr/>
        </p:nvSpPr>
        <p:spPr bwMode="auto">
          <a:xfrm>
            <a:off x="298450" y="3771900"/>
            <a:ext cx="4184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+mn-lt"/>
              </a:rPr>
              <a:t>«Пьяная» преступность, </a:t>
            </a:r>
            <a:r>
              <a:rPr lang="ru-RU" altLang="ru-RU" sz="1600" b="1" dirty="0" smtClean="0">
                <a:latin typeface="+mn-lt"/>
              </a:rPr>
              <a:t>чел.</a:t>
            </a:r>
            <a:endParaRPr lang="ru-RU" altLang="ru-RU" sz="1600" b="1" dirty="0">
              <a:latin typeface="+mn-lt"/>
            </a:endParaRPr>
          </a:p>
        </p:txBody>
      </p:sp>
      <p:graphicFrame>
        <p:nvGraphicFramePr>
          <p:cNvPr id="4" name="Диаграмма 16"/>
          <p:cNvGraphicFramePr>
            <a:graphicFrameLocks/>
          </p:cNvGraphicFramePr>
          <p:nvPr>
            <p:extLst/>
          </p:nvPr>
        </p:nvGraphicFramePr>
        <p:xfrm>
          <a:off x="188912" y="4161726"/>
          <a:ext cx="4573587" cy="18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810216" y="5435025"/>
            <a:ext cx="1344613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доля в общей преступности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РФ-13,8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ПК-</a:t>
            </a:r>
            <a:r>
              <a:rPr lang="ru-RU" sz="1100" b="1" dirty="0">
                <a:solidFill>
                  <a:srgbClr val="C00000"/>
                </a:solidFill>
              </a:rPr>
              <a:t>17,9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180115" y="3662743"/>
            <a:ext cx="49638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+mn-lt"/>
              </a:rPr>
              <a:t>Охват детей «группы риска» программами дополнительного образования, % </a:t>
            </a:r>
          </a:p>
          <a:p>
            <a:pPr algn="ctr" eaLnBrk="1" hangingPunct="1"/>
            <a:r>
              <a:rPr lang="ru-RU" altLang="ru-RU" sz="1600" b="1" dirty="0">
                <a:latin typeface="+mn-lt"/>
              </a:rPr>
              <a:t>(от общего количества детей «группы риска»)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1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42900" y="79375"/>
            <a:ext cx="8507413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Модель психологической службы Пермского края (действующая)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941388"/>
            <a:ext cx="7777163" cy="95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i="1" dirty="0"/>
              <a:t>Краевой</a:t>
            </a:r>
            <a:r>
              <a:rPr lang="ru-RU" sz="3200" i="1" dirty="0"/>
              <a:t> </a:t>
            </a:r>
            <a:r>
              <a:rPr lang="ru-RU" sz="2400" i="1" dirty="0"/>
              <a:t>центр</a:t>
            </a:r>
            <a:r>
              <a:rPr lang="ru-RU" sz="2000" i="1" dirty="0"/>
              <a:t> </a:t>
            </a:r>
            <a:r>
              <a:rPr lang="ru-RU" sz="2400" i="1" dirty="0"/>
              <a:t>психолого-педагогической</a:t>
            </a:r>
            <a:r>
              <a:rPr lang="ru-RU" sz="2000" i="1" dirty="0"/>
              <a:t> </a:t>
            </a:r>
            <a:r>
              <a:rPr lang="ru-RU" sz="2400" i="1" dirty="0"/>
              <a:t>и медико-социальной помощи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3075" y="4246563"/>
            <a:ext cx="6121400" cy="830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/>
              <a:t>Социальные педагоги, педагоги-психологи образовательных организаций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49647" y="2471738"/>
            <a:ext cx="3654253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i="1" dirty="0"/>
              <a:t>8 муниципальных ППМС-центров</a:t>
            </a:r>
            <a:endParaRPr lang="ru-RU" sz="2000" i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084888" y="3579813"/>
            <a:ext cx="0" cy="5349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21200" y="1895475"/>
            <a:ext cx="0" cy="56673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40687" y="3557588"/>
            <a:ext cx="0" cy="482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864144" y="3557588"/>
            <a:ext cx="0" cy="508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1"/>
          <p:cNvSpPr txBox="1">
            <a:spLocks noChangeArrowheads="1"/>
          </p:cNvSpPr>
          <p:nvPr/>
        </p:nvSpPr>
        <p:spPr bwMode="auto">
          <a:xfrm>
            <a:off x="6673850" y="2425700"/>
            <a:ext cx="2343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/>
              <a:t>г.Пермь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/>
              <a:t>г.Краснокамск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/>
              <a:t>г.Кунгур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/>
              <a:t>г.Березники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/>
              <a:t>г.Лысьва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/>
              <a:t>Верещагинский м.р.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/>
              <a:t>Горнозаводский м.р.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/>
              <a:t>Чусовской м.р.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54313" y="5207000"/>
          <a:ext cx="6096000" cy="128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88858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ДОУ 648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Школы 787</a:t>
                      </a:r>
                    </a:p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</a:rPr>
                        <a:t>(штатная 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</a:rPr>
                        <a:t> ед.)</a:t>
                      </a:r>
                      <a:endParaRPr lang="ru-RU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СПО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Соц. педагоги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19 (3%)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399 (51%)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70 (116%)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Психологи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329 (51%)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415 (53%)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49 (82%)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Рисунок 11" descr="D:\Osobennosti-sotsialno-psihologicheskogo-treninga-2.jpg"/>
          <p:cNvPicPr>
            <a:picLocks noChangeAspect="1"/>
          </p:cNvPicPr>
          <p:nvPr/>
        </p:nvPicPr>
        <p:blipFill>
          <a:blip r:embed="rId2" cstate="print"/>
          <a:srcRect t="12978"/>
          <a:stretch>
            <a:fillRect/>
          </a:stretch>
        </p:blipFill>
        <p:spPr bwMode="auto">
          <a:xfrm>
            <a:off x="214137" y="2326833"/>
            <a:ext cx="2472663" cy="148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6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auto">
          <a:xfrm>
            <a:off x="299062" y="278312"/>
            <a:ext cx="8664881" cy="3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Развитие физической культуры и спорта</a:t>
            </a:r>
          </a:p>
        </p:txBody>
      </p:sp>
      <p:graphicFrame>
        <p:nvGraphicFramePr>
          <p:cNvPr id="3" name="Диаграмма 10"/>
          <p:cNvGraphicFramePr>
            <a:graphicFrameLocks/>
          </p:cNvGraphicFramePr>
          <p:nvPr>
            <p:extLst/>
          </p:nvPr>
        </p:nvGraphicFramePr>
        <p:xfrm>
          <a:off x="5552136" y="3538827"/>
          <a:ext cx="3600006" cy="2363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иаграмма" r:id="rId3" imgW="4139543" imgH="2920237" progId="Excel.Chart.8">
                  <p:embed/>
                </p:oleObj>
              </mc:Choice>
              <mc:Fallback>
                <p:oleObj name="Диаграмма" r:id="rId3" imgW="4139543" imgH="292023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136" y="3538827"/>
                        <a:ext cx="3600006" cy="2363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http://cdns2.freepik.com/free-photo/school-building_318-62517.jp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118" y="1265446"/>
            <a:ext cx="453680" cy="3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4290" y="1232082"/>
            <a:ext cx="33496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образовательных организаций включились в внедрение комплекса ГТО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877" y="1168114"/>
            <a:ext cx="114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538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270" y="2122838"/>
            <a:ext cx="37150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учащихся школ приняли участие в тестировании по сдаче норм ГТО в 2016-2017 уч. году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42" y="2049634"/>
            <a:ext cx="173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15 610</a:t>
            </a:r>
          </a:p>
        </p:txBody>
      </p:sp>
      <p:pic>
        <p:nvPicPr>
          <p:cNvPr id="9" name="Picture 4" descr="http://pictogram-free.com/highresolution/l_027.png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062" y="2157281"/>
            <a:ext cx="227094" cy="4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bugmyday.com/wp-content/uploads/2014/07/Punishment-Without-Humiliation.png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168" b="70675"/>
          <a:stretch/>
        </p:blipFill>
        <p:spPr bwMode="auto">
          <a:xfrm>
            <a:off x="334927" y="3045717"/>
            <a:ext cx="674906" cy="5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2463" y="2946292"/>
            <a:ext cx="114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9627" y="3025504"/>
            <a:ext cx="37207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педагогических работников прошли повышение квалификации по вопросам внедрения ГТО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354" y="4098193"/>
            <a:ext cx="29589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Учащиеся школ получили</a:t>
            </a:r>
          </a:p>
          <a:p>
            <a:pPr algn="ctr"/>
            <a:r>
              <a:rPr lang="ru-RU" sz="1350" dirty="0"/>
              <a:t> знаки ГТО в 2016-2017 уч. году:</a:t>
            </a:r>
          </a:p>
        </p:txBody>
      </p:sp>
      <p:pic>
        <p:nvPicPr>
          <p:cNvPr id="14" name="Picture 10" descr="http://ay-company.ru/wp-content/uploads/2016/01/znachki-gto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354" y="4675160"/>
            <a:ext cx="759899" cy="7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ay-company.ru/wp-content/uploads/2016/01/znachki-gto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8993" y="4686149"/>
            <a:ext cx="744864" cy="77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ay-company.ru/wp-content/uploads/2016/01/znachki-gto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0436" y="4687887"/>
            <a:ext cx="763721" cy="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4407" y="5462060"/>
            <a:ext cx="1085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1379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0041" y="5468660"/>
            <a:ext cx="1037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2607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6715" y="5490160"/>
            <a:ext cx="11662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1512</a:t>
            </a:r>
          </a:p>
        </p:txBody>
      </p:sp>
      <p:pic>
        <p:nvPicPr>
          <p:cNvPr id="1038" name="Picture 14" descr="http://misanec.ru/wp-content/uploads/2015/08/inews2_551-1024x51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3" r="15465"/>
          <a:stretch/>
        </p:blipFill>
        <p:spPr bwMode="auto">
          <a:xfrm>
            <a:off x="3560870" y="4012965"/>
            <a:ext cx="2029175" cy="20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5916212" y="1349024"/>
            <a:ext cx="3047731" cy="1839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200" b="1" u="sng" dirty="0"/>
              <a:t>Самые массовые спортивные мероприятия для школьников: 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ru-RU" sz="1200" dirty="0"/>
              <a:t>Президентские спортивные игры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ru-RU" sz="1200" dirty="0"/>
              <a:t>Президентские состязания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ru-RU" sz="1200" dirty="0"/>
              <a:t>Олимпиада по физической культуре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ru-RU" sz="1200" dirty="0"/>
              <a:t>Летний и зимний фестивали ГТО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ru-RU" sz="1200" dirty="0"/>
              <a:t>Школьная баскетбольная лига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ru-RU" sz="1200" dirty="0"/>
              <a:t>Волшебный мяч</a:t>
            </a:r>
          </a:p>
        </p:txBody>
      </p:sp>
    </p:spTree>
    <p:extLst>
      <p:ext uri="{BB962C8B-B14F-4D97-AF65-F5344CB8AC3E}">
        <p14:creationId xmlns:p14="http://schemas.microsoft.com/office/powerpoint/2010/main" val="29550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auto">
          <a:xfrm>
            <a:off x="212195" y="333305"/>
            <a:ext cx="8664881" cy="3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Работа с родителями</a:t>
            </a:r>
          </a:p>
        </p:txBody>
      </p:sp>
      <p:pic>
        <p:nvPicPr>
          <p:cNvPr id="3" name="Содержимое 3" descr="s37077898 в рождеств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517" y="1515766"/>
            <a:ext cx="1631716" cy="1223787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9017" y="1334043"/>
            <a:ext cx="34290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>
              <a:spcBef>
                <a:spcPct val="0"/>
              </a:spcBef>
            </a:pPr>
            <a:r>
              <a:rPr lang="ru-RU" altLang="ru-RU" sz="1350" b="1" dirty="0">
                <a:latin typeface="Arial" panose="020B0604020202020204" pitchFamily="34" charset="0"/>
              </a:rPr>
              <a:t>11 экспериментальных площадок </a:t>
            </a:r>
          </a:p>
          <a:p>
            <a:pPr marL="214313" indent="-214313">
              <a:spcBef>
                <a:spcPct val="0"/>
              </a:spcBef>
            </a:pPr>
            <a:r>
              <a:rPr lang="ru-RU" altLang="ru-RU" sz="1350" b="1" dirty="0">
                <a:latin typeface="Arial" panose="020B0604020202020204" pitchFamily="34" charset="0"/>
              </a:rPr>
              <a:t>34 инновационных площадок</a:t>
            </a:r>
          </a:p>
          <a:p>
            <a:pPr marL="214313" indent="-214313">
              <a:spcBef>
                <a:spcPct val="0"/>
              </a:spcBef>
            </a:pPr>
            <a:r>
              <a:rPr lang="ru-RU" altLang="ru-RU" sz="1350" b="1" dirty="0">
                <a:latin typeface="Arial" panose="020B0604020202020204" pitchFamily="34" charset="0"/>
              </a:rPr>
              <a:t>13 стажерских площадок</a:t>
            </a:r>
          </a:p>
          <a:p>
            <a:pPr marL="214313" indent="-214313">
              <a:spcBef>
                <a:spcPct val="0"/>
              </a:spcBef>
            </a:pPr>
            <a:r>
              <a:rPr lang="ru-RU" altLang="ru-RU" sz="1350" b="1" dirty="0">
                <a:latin typeface="Arial" panose="020B0604020202020204" pitchFamily="34" charset="0"/>
              </a:rPr>
              <a:t>15 центров родительского образования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195" y="3003347"/>
            <a:ext cx="327803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50" b="1" u="sng" dirty="0">
                <a:latin typeface="Arial" panose="020B0604020202020204" pitchFamily="34" charset="0"/>
              </a:rPr>
              <a:t>Родительское образование взрослых и детей</a:t>
            </a:r>
            <a:r>
              <a:rPr lang="ru-RU" sz="1350" b="1" u="sng" dirty="0" smtClean="0">
                <a:latin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ru-RU" sz="1350" b="1" u="sng" dirty="0">
              <a:latin typeface="Arial" panose="020B0604020202020204" pitchFamily="34" charset="0"/>
            </a:endParaRPr>
          </a:p>
          <a:p>
            <a:pPr marL="330994" indent="-330994">
              <a:buFont typeface="Arial" panose="020B0604020202020204" pitchFamily="34" charset="0"/>
              <a:buChar char="•"/>
              <a:defRPr/>
            </a:pPr>
            <a:r>
              <a:rPr lang="ru-RU" sz="1350" dirty="0">
                <a:latin typeface="Arial" panose="020B0604020202020204" pitchFamily="34" charset="0"/>
              </a:rPr>
              <a:t>Родительские чтения</a:t>
            </a:r>
          </a:p>
          <a:p>
            <a:pPr marL="330994" indent="-330994">
              <a:buFont typeface="Arial" panose="020B0604020202020204" pitchFamily="34" charset="0"/>
              <a:buChar char="•"/>
              <a:defRPr/>
            </a:pPr>
            <a:r>
              <a:rPr lang="ru-RU" sz="1350" dirty="0">
                <a:latin typeface="Arial" panose="020B0604020202020204" pitchFamily="34" charset="0"/>
              </a:rPr>
              <a:t>Портфолио семьи</a:t>
            </a:r>
          </a:p>
          <a:p>
            <a:pPr marL="330994" indent="-330994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350" dirty="0" err="1">
                <a:latin typeface="Arial" panose="020B0604020202020204" pitchFamily="34" charset="0"/>
              </a:rPr>
              <a:t>Вебинары</a:t>
            </a:r>
            <a:r>
              <a:rPr lang="ru-RU" sz="1350" dirty="0">
                <a:latin typeface="Arial" panose="020B0604020202020204" pitchFamily="34" charset="0"/>
              </a:rPr>
              <a:t> для родителей</a:t>
            </a:r>
          </a:p>
          <a:p>
            <a:pPr marL="330994" indent="-330994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50" dirty="0">
                <a:latin typeface="Arial" panose="020B0604020202020204" pitchFamily="34" charset="0"/>
              </a:rPr>
              <a:t>Методические и электронные пособия для педагогов и родителей</a:t>
            </a:r>
          </a:p>
          <a:p>
            <a:pPr marL="330994" indent="-330994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50" dirty="0">
                <a:latin typeface="Arial" panose="020B0604020202020204" pitchFamily="34" charset="0"/>
              </a:rPr>
              <a:t>Курсовая подготовка родителей и педагогов</a:t>
            </a:r>
          </a:p>
          <a:p>
            <a:pPr marL="330994" indent="-330994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50" dirty="0">
                <a:latin typeface="Arial" panose="020B0604020202020204" pitchFamily="34" charset="0"/>
              </a:rPr>
              <a:t>Учебные пособия по родительскому самообразованию</a:t>
            </a:r>
          </a:p>
        </p:txBody>
      </p:sp>
      <p:pic>
        <p:nvPicPr>
          <p:cNvPr id="15" name="Содержимое 3" descr="b_500_300_16777215_00_images_images-site_fotogallerya_kursovaya_podgotovka_IMG_4378 курсы 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66"/>
          <a:stretch/>
        </p:blipFill>
        <p:spPr bwMode="auto">
          <a:xfrm>
            <a:off x="3490233" y="1521087"/>
            <a:ext cx="1616469" cy="12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7028366" y="1499141"/>
            <a:ext cx="2037960" cy="3212365"/>
            <a:chOff x="9428865" y="2660498"/>
            <a:chExt cx="2717280" cy="4283152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0225983" y="3194421"/>
            <a:ext cx="1074875" cy="1188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r:id="rId5" imgW="13601700" imgH="14087475" progId="">
                    <p:embed/>
                  </p:oleObj>
                </mc:Choice>
                <mc:Fallback>
                  <p:oleObj r:id="rId5" imgW="13601700" imgH="140874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25983" y="3194421"/>
                          <a:ext cx="1074875" cy="1188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Прямоугольник 11"/>
            <p:cNvSpPr>
              <a:spLocks noChangeArrowheads="1"/>
            </p:cNvSpPr>
            <p:nvPr/>
          </p:nvSpPr>
          <p:spPr bwMode="auto">
            <a:xfrm>
              <a:off x="9428865" y="4360098"/>
              <a:ext cx="263012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latin typeface="Arial" panose="020B0604020202020204" pitchFamily="34" charset="0"/>
                </a:rPr>
                <a:t>АНО «Академия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latin typeface="Arial" panose="020B0604020202020204" pitchFamily="34" charset="0"/>
                </a:rPr>
                <a:t>родительского образования»</a:t>
              </a: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9575305" y="6389653"/>
              <a:ext cx="2570840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latin typeface="Arial" panose="020B0604020202020204" pitchFamily="34" charset="0"/>
                </a:rPr>
                <a:t>АНО «Институт поддержки семейного воспитания» </a:t>
              </a:r>
            </a:p>
          </p:txBody>
        </p:sp>
        <p:sp>
          <p:nvSpPr>
            <p:cNvPr id="8" name="Прямоугольник 15"/>
            <p:cNvSpPr>
              <a:spLocks noChangeArrowheads="1"/>
            </p:cNvSpPr>
            <p:nvPr/>
          </p:nvSpPr>
          <p:spPr bwMode="auto">
            <a:xfrm>
              <a:off x="9428865" y="2660498"/>
              <a:ext cx="2630123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b="1" u="sng" dirty="0">
                  <a:latin typeface="Arial" panose="020B0604020202020204" pitchFamily="34" charset="0"/>
                </a:rPr>
                <a:t>Стратегические партнеры:</a:t>
              </a:r>
            </a:p>
          </p:txBody>
        </p:sp>
        <p:pic>
          <p:nvPicPr>
            <p:cNvPr id="2062" name="Picture 14" descr="http://www.model.pspu.ru/upload/pages/13937/12052015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245" y="5301281"/>
              <a:ext cx="1159963" cy="115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Диаграмма 10"/>
          <p:cNvGraphicFramePr>
            <a:graphicFrameLocks/>
          </p:cNvGraphicFramePr>
          <p:nvPr>
            <p:extLst/>
          </p:nvPr>
        </p:nvGraphicFramePr>
        <p:xfrm>
          <a:off x="3474233" y="3471670"/>
          <a:ext cx="3523806" cy="228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081" name="Picture 33" descr="https://perm.hh.ru/employer-logo/20066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98" y="4793418"/>
            <a:ext cx="892969" cy="8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03565" y="5681712"/>
            <a:ext cx="17973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50" dirty="0">
                <a:latin typeface="Arial" panose="020B0604020202020204" pitchFamily="34" charset="0"/>
              </a:rPr>
              <a:t>АНО «Центр практической психологии «Вектор»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7398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621905" y="211052"/>
            <a:ext cx="8064896" cy="82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898" tIns="58950" rIns="117898" bIns="5895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308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Повышение </a:t>
            </a:r>
            <a:r>
              <a:rPr lang="ru-RU" altLang="ru-RU" sz="2308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квалификации педагогических работников</a:t>
            </a:r>
          </a:p>
        </p:txBody>
      </p:sp>
      <p:pic>
        <p:nvPicPr>
          <p:cNvPr id="25602" name="Picture 2" descr="http://vnmc.edumsko.dev.edsites.ru/uploads/3000/2282/section/146652/130417_zon_semin/031_zon_se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12" y="1260267"/>
            <a:ext cx="3470370" cy="2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9CF9-5016-47DA-B1DE-8D9F4E085530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4" name="Овал 3"/>
          <p:cNvSpPr/>
          <p:nvPr/>
        </p:nvSpPr>
        <p:spPr>
          <a:xfrm>
            <a:off x="517395" y="1014985"/>
            <a:ext cx="897231" cy="897231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898" tIns="58950" rIns="117898" bIns="58950" spcCol="0" rtlCol="0" anchor="ctr"/>
          <a:lstStyle/>
          <a:p>
            <a:pPr algn="ctr"/>
            <a:endParaRPr lang="ru-RU" sz="1662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776" y="1123713"/>
            <a:ext cx="959451" cy="687220"/>
          </a:xfrm>
          <a:prstGeom prst="rect">
            <a:avLst/>
          </a:prstGeom>
        </p:spPr>
        <p:txBody>
          <a:bodyPr wrap="none" lIns="117898" tIns="58950" rIns="117898" bIns="58950">
            <a:spAutoFit/>
          </a:bodyPr>
          <a:lstStyle/>
          <a:p>
            <a:pPr lvl="0" algn="ctr"/>
            <a:r>
              <a:rPr lang="ru-RU" sz="3692" dirty="0">
                <a:solidFill>
                  <a:srgbClr val="FF0000"/>
                </a:solidFill>
                <a:latin typeface="Calibri"/>
              </a:rPr>
              <a:t>870</a:t>
            </a:r>
            <a:endParaRPr lang="ru-RU" sz="3692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9159" y="1064925"/>
            <a:ext cx="3840426" cy="971208"/>
          </a:xfrm>
          <a:prstGeom prst="rect">
            <a:avLst/>
          </a:prstGeom>
        </p:spPr>
        <p:txBody>
          <a:bodyPr wrap="square" lIns="117898" tIns="58950" rIns="117898" bIns="5895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846" b="1" dirty="0">
                <a:solidFill>
                  <a:prstClr val="black"/>
                </a:solidFill>
                <a:latin typeface="Calibri"/>
              </a:rPr>
              <a:t>педагогических работников (учителя, психологи, социальные педагоги, классные руководители)</a:t>
            </a:r>
          </a:p>
        </p:txBody>
      </p:sp>
      <p:sp>
        <p:nvSpPr>
          <p:cNvPr id="11" name="Овал 10"/>
          <p:cNvSpPr/>
          <p:nvPr/>
        </p:nvSpPr>
        <p:spPr>
          <a:xfrm>
            <a:off x="624543" y="1972099"/>
            <a:ext cx="731077" cy="7310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898" tIns="58950" rIns="117898" bIns="58950" spcCol="0" rtlCol="0" anchor="ctr"/>
          <a:lstStyle/>
          <a:p>
            <a:pPr algn="ctr"/>
            <a:endParaRPr lang="ru-RU" sz="1662" dirty="0">
              <a:solidFill>
                <a:schemeClr val="tx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4543" y="2737130"/>
            <a:ext cx="731077" cy="7310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898" tIns="58950" rIns="117898" bIns="58950" spcCol="0" rtlCol="0" anchor="ctr"/>
          <a:lstStyle/>
          <a:p>
            <a:pPr algn="ctr"/>
            <a:endParaRPr lang="ru-RU" sz="1662" dirty="0">
              <a:solidFill>
                <a:schemeClr val="tx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4543" y="4264664"/>
            <a:ext cx="731077" cy="7310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898" tIns="58950" rIns="117898" bIns="58950" spcCol="0" rtlCol="0" anchor="ctr"/>
          <a:lstStyle/>
          <a:p>
            <a:pPr algn="ctr"/>
            <a:endParaRPr lang="ru-RU" sz="1662" dirty="0">
              <a:solidFill>
                <a:schemeClr val="tx2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4543" y="3493561"/>
            <a:ext cx="731077" cy="7310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898" tIns="58950" rIns="117898" bIns="58950" spcCol="0" rtlCol="0" anchor="ctr"/>
          <a:lstStyle/>
          <a:p>
            <a:pPr algn="ctr"/>
            <a:endParaRPr lang="ru-RU" sz="1662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9583" y="2029433"/>
            <a:ext cx="3831265" cy="602004"/>
          </a:xfrm>
          <a:prstGeom prst="rect">
            <a:avLst/>
          </a:prstGeom>
          <a:ln>
            <a:noFill/>
          </a:ln>
        </p:spPr>
        <p:txBody>
          <a:bodyPr wrap="square" lIns="117898" tIns="58950" rIns="117898" bIns="58950">
            <a:spAutoFit/>
          </a:bodyPr>
          <a:lstStyle/>
          <a:p>
            <a:r>
              <a:rPr lang="ru-RU" sz="1569" dirty="0"/>
              <a:t>Институт развития образования Пермского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7829" y="2114850"/>
            <a:ext cx="714191" cy="459914"/>
          </a:xfrm>
          <a:prstGeom prst="rect">
            <a:avLst/>
          </a:prstGeom>
        </p:spPr>
        <p:txBody>
          <a:bodyPr wrap="none" lIns="117898" tIns="58950" rIns="117898" bIns="58950">
            <a:spAutoFit/>
          </a:bodyPr>
          <a:lstStyle/>
          <a:p>
            <a:r>
              <a:rPr lang="ru-RU" sz="2215" dirty="0">
                <a:solidFill>
                  <a:srgbClr val="FF0000"/>
                </a:solidFill>
              </a:rPr>
              <a:t>320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3245" y="2858738"/>
            <a:ext cx="555493" cy="459914"/>
          </a:xfrm>
          <a:prstGeom prst="rect">
            <a:avLst/>
          </a:prstGeom>
        </p:spPr>
        <p:txBody>
          <a:bodyPr wrap="none" lIns="117898" tIns="58950" rIns="117898" bIns="58950">
            <a:spAutoFit/>
          </a:bodyPr>
          <a:lstStyle/>
          <a:p>
            <a:r>
              <a:rPr lang="ru-RU" sz="2215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8661" y="2780559"/>
            <a:ext cx="3841425" cy="602004"/>
          </a:xfrm>
          <a:prstGeom prst="rect">
            <a:avLst/>
          </a:prstGeom>
          <a:ln>
            <a:noFill/>
          </a:ln>
        </p:spPr>
        <p:txBody>
          <a:bodyPr wrap="square" lIns="117898" tIns="58950" rIns="117898" bIns="58950">
            <a:spAutoFit/>
          </a:bodyPr>
          <a:lstStyle/>
          <a:p>
            <a:r>
              <a:rPr lang="ru-RU" sz="1569" dirty="0">
                <a:solidFill>
                  <a:prstClr val="black"/>
                </a:solidFill>
                <a:latin typeface="Calibri"/>
              </a:rPr>
              <a:t>Пермский государственный гуманитарно-педагогический университет </a:t>
            </a:r>
            <a:endParaRPr lang="ru-RU" sz="1662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5231" y="3619842"/>
            <a:ext cx="670909" cy="459914"/>
          </a:xfrm>
          <a:prstGeom prst="rect">
            <a:avLst/>
          </a:prstGeom>
        </p:spPr>
        <p:txBody>
          <a:bodyPr wrap="none" lIns="117898" tIns="58950" rIns="117898" bIns="58950">
            <a:spAutoFit/>
          </a:bodyPr>
          <a:lstStyle/>
          <a:p>
            <a:r>
              <a:rPr lang="ru-RU" sz="2215" dirty="0">
                <a:solidFill>
                  <a:srgbClr val="FF0000"/>
                </a:solidFill>
                <a:latin typeface="Calibri"/>
              </a:rPr>
              <a:t>130</a:t>
            </a:r>
            <a:endParaRPr lang="ru-RU" sz="2215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7689" y="3558089"/>
            <a:ext cx="3860934" cy="843480"/>
          </a:xfrm>
          <a:prstGeom prst="rect">
            <a:avLst/>
          </a:prstGeom>
          <a:ln>
            <a:noFill/>
          </a:ln>
        </p:spPr>
        <p:txBody>
          <a:bodyPr wrap="square" lIns="117898" tIns="58950" rIns="117898" bIns="58950">
            <a:spAutoFit/>
          </a:bodyPr>
          <a:lstStyle/>
          <a:p>
            <a:r>
              <a:rPr lang="ru-RU" sz="1569" dirty="0">
                <a:solidFill>
                  <a:prstClr val="black"/>
                </a:solidFill>
                <a:latin typeface="Calibri"/>
              </a:rPr>
              <a:t>Региональный центр практической психологии и социальной работы «ВЕКТОР» </a:t>
            </a:r>
            <a:endParaRPr lang="ru-RU" sz="1662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09584" y="4438375"/>
            <a:ext cx="3831264" cy="360528"/>
          </a:xfrm>
          <a:prstGeom prst="rect">
            <a:avLst/>
          </a:prstGeom>
          <a:ln>
            <a:noFill/>
          </a:ln>
        </p:spPr>
        <p:txBody>
          <a:bodyPr wrap="square" lIns="117898" tIns="58950" rIns="117898" bIns="58950">
            <a:spAutoFit/>
          </a:bodyPr>
          <a:lstStyle/>
          <a:p>
            <a:r>
              <a:rPr lang="ru-RU" sz="1569" dirty="0">
                <a:solidFill>
                  <a:prstClr val="black"/>
                </a:solidFill>
                <a:latin typeface="Calibri"/>
              </a:rPr>
              <a:t>Реабилитационно-психологический центр</a:t>
            </a:r>
            <a:endParaRPr lang="ru-RU" sz="1662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5007" y="4393947"/>
            <a:ext cx="670909" cy="459914"/>
          </a:xfrm>
          <a:prstGeom prst="rect">
            <a:avLst/>
          </a:prstGeom>
        </p:spPr>
        <p:txBody>
          <a:bodyPr wrap="none" lIns="117898" tIns="58950" rIns="117898" bIns="58950">
            <a:spAutoFit/>
          </a:bodyPr>
          <a:lstStyle/>
          <a:p>
            <a:r>
              <a:rPr lang="ru-RU" sz="2215" dirty="0">
                <a:solidFill>
                  <a:srgbClr val="FF0000"/>
                </a:solidFill>
                <a:latin typeface="Calibri"/>
              </a:rPr>
              <a:t>180</a:t>
            </a:r>
            <a:endParaRPr lang="ru-RU" sz="2215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24543" y="5038481"/>
            <a:ext cx="731077" cy="7310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898" tIns="58950" rIns="117898" bIns="58950" spcCol="0" rtlCol="0" anchor="ctr"/>
          <a:lstStyle/>
          <a:p>
            <a:pPr algn="ctr"/>
            <a:endParaRPr lang="ru-RU" sz="1662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144" y="5176083"/>
            <a:ext cx="735030" cy="459914"/>
          </a:xfrm>
          <a:prstGeom prst="rect">
            <a:avLst/>
          </a:prstGeom>
        </p:spPr>
        <p:txBody>
          <a:bodyPr wrap="none" lIns="117898" tIns="58950" rIns="117898" bIns="58950">
            <a:spAutoFit/>
          </a:bodyPr>
          <a:lstStyle/>
          <a:p>
            <a:r>
              <a:rPr lang="ru-RU" sz="2215" dirty="0">
                <a:solidFill>
                  <a:srgbClr val="FF0000"/>
                </a:solidFill>
                <a:latin typeface="Calibri"/>
              </a:rPr>
              <a:t>150 </a:t>
            </a:r>
            <a:endParaRPr lang="ru-RU" sz="2215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98353" y="5091284"/>
            <a:ext cx="3842041" cy="602004"/>
          </a:xfrm>
          <a:prstGeom prst="rect">
            <a:avLst/>
          </a:prstGeom>
          <a:ln>
            <a:noFill/>
          </a:ln>
        </p:spPr>
        <p:txBody>
          <a:bodyPr wrap="square" lIns="117898" tIns="58950" rIns="117898" bIns="58950">
            <a:spAutoFit/>
          </a:bodyPr>
          <a:lstStyle/>
          <a:p>
            <a:r>
              <a:rPr lang="ru-RU" sz="1569" dirty="0">
                <a:solidFill>
                  <a:prstClr val="black"/>
                </a:solidFill>
                <a:latin typeface="Calibri"/>
              </a:rPr>
              <a:t>Учебный центр ООО «ИНТЕРБРИДЖ КОНСАЛТИНГ» г. Челябинск</a:t>
            </a:r>
            <a:endParaRPr lang="ru-RU" sz="1662" dirty="0"/>
          </a:p>
        </p:txBody>
      </p:sp>
      <p:sp>
        <p:nvSpPr>
          <p:cNvPr id="15" name="TextBox 14"/>
          <p:cNvSpPr txBox="1"/>
          <p:nvPr/>
        </p:nvSpPr>
        <p:spPr>
          <a:xfrm>
            <a:off x="6818494" y="3631304"/>
            <a:ext cx="2339862" cy="1326433"/>
          </a:xfrm>
          <a:prstGeom prst="rect">
            <a:avLst/>
          </a:prstGeom>
          <a:noFill/>
        </p:spPr>
        <p:txBody>
          <a:bodyPr wrap="square" lIns="117898" tIns="58950" rIns="117898" bIns="58950" rtlCol="0">
            <a:spAutoFit/>
          </a:bodyPr>
          <a:lstStyle/>
          <a:p>
            <a:r>
              <a:rPr lang="ru-RU" sz="1569" dirty="0"/>
              <a:t>чел. в рамках госпрограммы «Обеспечение безопасности жителей Пермского края»</a:t>
            </a:r>
            <a:endParaRPr lang="ru-RU" sz="1385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61604" y="3583594"/>
            <a:ext cx="670909" cy="459914"/>
          </a:xfrm>
          <a:prstGeom prst="rect">
            <a:avLst/>
          </a:prstGeom>
        </p:spPr>
        <p:txBody>
          <a:bodyPr wrap="none" lIns="117898" tIns="58950" rIns="117898" bIns="58950">
            <a:spAutoFit/>
          </a:bodyPr>
          <a:lstStyle/>
          <a:p>
            <a:pPr lvl="0" algn="ctr"/>
            <a:r>
              <a:rPr lang="ru-RU" sz="2215" dirty="0">
                <a:solidFill>
                  <a:srgbClr val="FF0000"/>
                </a:solidFill>
                <a:latin typeface="Calibri"/>
              </a:rPr>
              <a:t>250</a:t>
            </a:r>
            <a:endParaRPr lang="ru-RU" sz="2215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07028" y="3621255"/>
            <a:ext cx="743173" cy="360528"/>
          </a:xfrm>
          <a:prstGeom prst="rect">
            <a:avLst/>
          </a:prstGeom>
        </p:spPr>
        <p:txBody>
          <a:bodyPr wrap="none" lIns="117898" tIns="58950" rIns="117898" bIns="58950">
            <a:spAutoFit/>
          </a:bodyPr>
          <a:lstStyle/>
          <a:p>
            <a:pPr algn="r"/>
            <a:r>
              <a:rPr lang="ru-RU" sz="1569" dirty="0">
                <a:solidFill>
                  <a:prstClr val="black"/>
                </a:solidFill>
              </a:rPr>
              <a:t>в </a:t>
            </a:r>
            <a:r>
              <a:rPr lang="ru-RU" sz="1569" dirty="0" err="1">
                <a:solidFill>
                  <a:prstClr val="black"/>
                </a:solidFill>
              </a:rPr>
              <a:t>т.ч</a:t>
            </a:r>
            <a:r>
              <a:rPr lang="ru-RU" sz="1569" dirty="0">
                <a:solidFill>
                  <a:prstClr val="black"/>
                </a:solidFill>
              </a:rPr>
              <a:t>.</a:t>
            </a:r>
            <a:r>
              <a:rPr lang="ru-RU" sz="1569" b="1" dirty="0">
                <a:solidFill>
                  <a:srgbClr val="1F497D"/>
                </a:solidFill>
              </a:rPr>
              <a:t> </a:t>
            </a:r>
            <a:endParaRPr lang="ru-RU" sz="2031" dirty="0"/>
          </a:p>
        </p:txBody>
      </p:sp>
      <p:sp>
        <p:nvSpPr>
          <p:cNvPr id="29" name="Овал 28"/>
          <p:cNvSpPr/>
          <p:nvPr/>
        </p:nvSpPr>
        <p:spPr>
          <a:xfrm>
            <a:off x="6021138" y="3457592"/>
            <a:ext cx="731077" cy="7310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898" tIns="58950" rIns="117898" bIns="58950" spcCol="0" rtlCol="0" anchor="ctr"/>
          <a:lstStyle/>
          <a:p>
            <a:pPr algn="ctr"/>
            <a:endParaRPr lang="ru-RU" sz="1662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8783" y="5024254"/>
            <a:ext cx="3666635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9"/>
              </a:lnSpc>
            </a:pPr>
            <a:r>
              <a:rPr lang="ru-RU" sz="1569" dirty="0"/>
              <a:t>1. Профилактика:</a:t>
            </a:r>
          </a:p>
          <a:p>
            <a:pPr marL="328254" indent="-164127">
              <a:lnSpc>
                <a:spcPts val="1569"/>
              </a:lnSpc>
              <a:buFont typeface="Wingdings" panose="05000000000000000000" pitchFamily="2" charset="2"/>
              <a:buChar char="§"/>
            </a:pPr>
            <a:r>
              <a:rPr lang="ru-RU" sz="1569" dirty="0" err="1"/>
              <a:t>аддиктивного</a:t>
            </a:r>
            <a:r>
              <a:rPr lang="ru-RU" sz="1569" dirty="0"/>
              <a:t> поведения</a:t>
            </a:r>
          </a:p>
          <a:p>
            <a:pPr marL="328254" indent="-164127">
              <a:lnSpc>
                <a:spcPts val="1569"/>
              </a:lnSpc>
              <a:buFont typeface="Wingdings" panose="05000000000000000000" pitchFamily="2" charset="2"/>
              <a:buChar char="§"/>
            </a:pPr>
            <a:r>
              <a:rPr lang="ru-RU" sz="1569" dirty="0"/>
              <a:t>употребления ПАВ</a:t>
            </a:r>
          </a:p>
          <a:p>
            <a:pPr marL="328254" indent="-164127">
              <a:lnSpc>
                <a:spcPts val="1569"/>
              </a:lnSpc>
              <a:buFont typeface="Wingdings" panose="05000000000000000000" pitchFamily="2" charset="2"/>
              <a:buChar char="§"/>
            </a:pPr>
            <a:r>
              <a:rPr lang="ru-RU" sz="1569" dirty="0"/>
              <a:t>социально значимых заболеваний</a:t>
            </a:r>
          </a:p>
          <a:p>
            <a:pPr marL="328254" indent="-164127">
              <a:lnSpc>
                <a:spcPts val="1569"/>
              </a:lnSpc>
              <a:buFont typeface="Wingdings" panose="05000000000000000000" pitchFamily="2" charset="2"/>
              <a:buChar char="§"/>
            </a:pPr>
            <a:r>
              <a:rPr lang="ru-RU" sz="1569" dirty="0"/>
              <a:t>жестокого обращения с детьми</a:t>
            </a:r>
            <a:endParaRPr lang="ru-RU" sz="1569" dirty="0"/>
          </a:p>
          <a:p>
            <a:pPr marL="328254" indent="-164127">
              <a:lnSpc>
                <a:spcPts val="1569"/>
              </a:lnSpc>
              <a:buFont typeface="Wingdings" panose="05000000000000000000" pitchFamily="2" charset="2"/>
              <a:buChar char="§"/>
            </a:pPr>
            <a:r>
              <a:rPr lang="ru-RU" sz="1569" dirty="0"/>
              <a:t>суицидов</a:t>
            </a:r>
          </a:p>
          <a:p>
            <a:pPr>
              <a:lnSpc>
                <a:spcPts val="1569"/>
              </a:lnSpc>
            </a:pPr>
            <a:r>
              <a:rPr lang="ru-RU" sz="1569" dirty="0"/>
              <a:t>2. Формирование ЗОЖ</a:t>
            </a:r>
            <a:endParaRPr lang="ru-RU" sz="1569" dirty="0"/>
          </a:p>
        </p:txBody>
      </p:sp>
      <p:sp>
        <p:nvSpPr>
          <p:cNvPr id="28" name="Овал 27"/>
          <p:cNvSpPr/>
          <p:nvPr/>
        </p:nvSpPr>
        <p:spPr>
          <a:xfrm>
            <a:off x="638629" y="5802572"/>
            <a:ext cx="731077" cy="7310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898" tIns="58950" rIns="117898" bIns="58950" spcCol="0" rtlCol="0" anchor="ctr"/>
          <a:lstStyle/>
          <a:p>
            <a:pPr algn="ctr"/>
            <a:endParaRPr lang="ru-RU" sz="1662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5230" y="5940174"/>
            <a:ext cx="678467" cy="459914"/>
          </a:xfrm>
          <a:prstGeom prst="rect">
            <a:avLst/>
          </a:prstGeom>
        </p:spPr>
        <p:txBody>
          <a:bodyPr wrap="square" lIns="117898" tIns="58950" rIns="117898" bIns="58950">
            <a:spAutoFit/>
          </a:bodyPr>
          <a:lstStyle/>
          <a:p>
            <a:pPr algn="ctr"/>
            <a:r>
              <a:rPr lang="ru-RU" sz="2215" dirty="0">
                <a:solidFill>
                  <a:srgbClr val="FF0000"/>
                </a:solidFill>
                <a:latin typeface="Calibri"/>
              </a:rPr>
              <a:t>40 </a:t>
            </a:r>
            <a:endParaRPr lang="ru-RU" sz="2215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00716" y="5716260"/>
            <a:ext cx="3842041" cy="939789"/>
          </a:xfrm>
          <a:prstGeom prst="rect">
            <a:avLst/>
          </a:prstGeom>
          <a:ln>
            <a:noFill/>
          </a:ln>
        </p:spPr>
        <p:txBody>
          <a:bodyPr wrap="square" lIns="117898" tIns="58950" rIns="117898" bIns="58950">
            <a:spAutoFit/>
          </a:bodyPr>
          <a:lstStyle/>
          <a:p>
            <a:pPr>
              <a:lnSpc>
                <a:spcPts val="1569"/>
              </a:lnSpc>
            </a:pPr>
            <a:r>
              <a:rPr lang="ru-RU" sz="1569" dirty="0">
                <a:solidFill>
                  <a:prstClr val="black"/>
                </a:solidFill>
                <a:latin typeface="Calibri"/>
              </a:rPr>
              <a:t>Семинар-совещание для педагогических работников специальных учебно-воспитательных учреждений на базе Очерского СУВУ</a:t>
            </a:r>
            <a:endParaRPr lang="ru-RU" sz="1662" dirty="0"/>
          </a:p>
        </p:txBody>
      </p:sp>
    </p:spTree>
    <p:extLst>
      <p:ext uri="{BB962C8B-B14F-4D97-AF65-F5344CB8AC3E}">
        <p14:creationId xmlns:p14="http://schemas.microsoft.com/office/powerpoint/2010/main" val="2105782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75503" y="0"/>
            <a:ext cx="7711512" cy="760544"/>
          </a:xfrm>
        </p:spPr>
        <p:txBody>
          <a:bodyPr/>
          <a:lstStyle/>
          <a:p>
            <a:pPr eaLnBrk="1" hangingPunct="1"/>
            <a:r>
              <a:rPr lang="ru-RU" altLang="ru-RU" sz="2585" dirty="0">
                <a:solidFill>
                  <a:srgbClr val="C00000"/>
                </a:solidFill>
              </a:rPr>
              <a:t>Первоочередные задачи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42118"/>
            <a:ext cx="8707429" cy="6274583"/>
          </a:xfrm>
          <a:prstGeom prst="rect">
            <a:avLst/>
          </a:prstGeom>
        </p:spPr>
        <p:txBody>
          <a:bodyPr wrap="square" lIns="117898" tIns="58950" rIns="117898" bIns="58950">
            <a:spAutoFit/>
          </a:bodyPr>
          <a:lstStyle/>
          <a:p>
            <a:pPr marL="442131" indent="-442131">
              <a:lnSpc>
                <a:spcPts val="2321"/>
              </a:lnSpc>
              <a:spcBef>
                <a:spcPts val="1108"/>
              </a:spcBef>
              <a:buFont typeface="+mj-lt"/>
              <a:buAutoNum type="arabicPeriod"/>
            </a:pP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Провести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ревизию планов воспитательной работы 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работе, в том числе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профилактической </a:t>
            </a:r>
            <a:endParaRPr lang="ru-RU" sz="184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131" indent="-442131">
              <a:lnSpc>
                <a:spcPts val="2321"/>
              </a:lnSpc>
              <a:spcBef>
                <a:spcPts val="1108"/>
              </a:spcBef>
              <a:buFont typeface="+mj-lt"/>
              <a:buAutoNum type="arabicPeriod"/>
            </a:pP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Расширить 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линейку программ дополнительного образования для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подростков, форм внеурочной деятельности</a:t>
            </a:r>
          </a:p>
          <a:p>
            <a:pPr marL="442131" indent="-442131">
              <a:lnSpc>
                <a:spcPts val="2321"/>
              </a:lnSpc>
              <a:spcBef>
                <a:spcPts val="1108"/>
              </a:spcBef>
              <a:buFont typeface="+mj-lt"/>
              <a:buAutoNum type="arabicPeriod"/>
            </a:pP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Повысить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занятость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 детей,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подростков, 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в том числе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состоящих на различных профилактических учетах, 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во внеурочной деятельности, прежде всего,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спортивной (клубный и дворовый спорт), 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в том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числе в 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вечернее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время</a:t>
            </a:r>
            <a:endParaRPr lang="ru-RU" sz="2000" dirty="0" smtClean="0"/>
          </a:p>
          <a:p>
            <a:pPr marL="442131" indent="-442131">
              <a:lnSpc>
                <a:spcPts val="2321"/>
              </a:lnSpc>
              <a:spcBef>
                <a:spcPts val="1108"/>
              </a:spcBef>
              <a:buFont typeface="+mj-lt"/>
              <a:buAutoNum type="arabicPeriod"/>
            </a:pP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Обратить внимание на патриотическое воспитание, в том числе на базе музеев, театров,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библиотек; через вовлечение подростков в движение ЮНАРМИЯ, Российской движение школьников</a:t>
            </a:r>
            <a:endParaRPr lang="ru-RU" sz="184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131" indent="-442131">
              <a:lnSpc>
                <a:spcPts val="2321"/>
              </a:lnSpc>
              <a:spcBef>
                <a:spcPts val="1108"/>
              </a:spcBef>
              <a:buFont typeface="+mj-lt"/>
              <a:buAutoNum type="arabicPeriod"/>
            </a:pP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функционал психологических служб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 наладить взаимодействие внутри ведомства и межведомственное</a:t>
            </a:r>
          </a:p>
          <a:p>
            <a:pPr marL="442131" indent="-442131">
              <a:lnSpc>
                <a:spcPts val="2321"/>
              </a:lnSpc>
              <a:spcBef>
                <a:spcPts val="1108"/>
              </a:spcBef>
              <a:buFont typeface="+mj-lt"/>
              <a:buAutoNum type="arabicPeriod"/>
            </a:pP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Активно развивать в добровольческую деятельность подростков, вовлекать </a:t>
            </a: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волонтеров из числа студентов вузов и СПО для пропаганды здорового образа </a:t>
            </a:r>
            <a:r>
              <a:rPr lang="ru-RU" sz="1846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жизни</a:t>
            </a:r>
            <a:endParaRPr lang="ru-RU" sz="184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131" indent="-442131">
              <a:lnSpc>
                <a:spcPts val="2321"/>
              </a:lnSpc>
              <a:spcBef>
                <a:spcPts val="1108"/>
              </a:spcBef>
              <a:buFont typeface="+mj-lt"/>
              <a:buAutoNum type="arabicPeriod"/>
            </a:pPr>
            <a:r>
              <a:rPr lang="ru-RU" sz="1846" dirty="0">
                <a:ea typeface="Calibri" panose="020F0502020204030204" pitchFamily="34" charset="0"/>
                <a:cs typeface="Times New Roman" panose="02020603050405020304" pitchFamily="18" charset="0"/>
              </a:rPr>
              <a:t>Провести адресное повышение квалификации педагогов, подготовку волонтеров по профилактике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9CF9-5016-47DA-B1DE-8D9F4E085530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2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32986"/>
            <a:ext cx="7886700" cy="41569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300" dirty="0"/>
              <a:t>Искусство воспитания имеет особенность, что почти всем оно кажется делом знакомым и понятным, </a:t>
            </a:r>
          </a:p>
          <a:p>
            <a:pPr marL="0" indent="0" algn="ctr">
              <a:buNone/>
            </a:pPr>
            <a:r>
              <a:rPr lang="ru-RU" sz="3300" dirty="0"/>
              <a:t>а иным – даже легким, </a:t>
            </a:r>
          </a:p>
          <a:p>
            <a:pPr marL="0" indent="0" algn="ctr">
              <a:buNone/>
            </a:pPr>
            <a:r>
              <a:rPr lang="ru-RU" sz="3300" dirty="0"/>
              <a:t>и тем понятнее и легче кажется оно, </a:t>
            </a:r>
          </a:p>
          <a:p>
            <a:pPr marL="0" indent="0" algn="ctr">
              <a:buNone/>
            </a:pPr>
            <a:r>
              <a:rPr lang="ru-RU" sz="3300" dirty="0"/>
              <a:t>чем менее человек с ним знаком, теоретически или практически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sz="2400" dirty="0"/>
              <a:t>К.Д.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116795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72" y="369094"/>
            <a:ext cx="7886700" cy="994172"/>
          </a:xfrm>
        </p:spPr>
        <p:txBody>
          <a:bodyPr>
            <a:normAutofit/>
          </a:bodyPr>
          <a:lstStyle/>
          <a:p>
            <a:r>
              <a:rPr lang="ru-RU" sz="2100" dirty="0">
                <a:solidFill>
                  <a:schemeClr val="accent2">
                    <a:lumMod val="75000"/>
                  </a:schemeClr>
                </a:solidFill>
              </a:rPr>
              <a:t>Нормативно-правовая база обеспечения воспитания. </a:t>
            </a:r>
            <a:br>
              <a:rPr lang="ru-RU" sz="21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100" dirty="0">
                <a:solidFill>
                  <a:schemeClr val="accent2">
                    <a:lumMod val="75000"/>
                  </a:schemeClr>
                </a:solidFill>
              </a:rPr>
              <a:t>Федеральный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18786"/>
            <a:ext cx="7886700" cy="437377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Федеральный закон от 29.12.2012 N </a:t>
            </a:r>
            <a:r>
              <a:rPr lang="ru-RU" dirty="0" smtClean="0"/>
              <a:t>273-ФЗ «Об </a:t>
            </a:r>
            <a:r>
              <a:rPr lang="ru-RU" dirty="0"/>
              <a:t>образовании в Российской </a:t>
            </a:r>
            <a:r>
              <a:rPr lang="ru-RU" dirty="0" smtClean="0"/>
              <a:t>Федерации»</a:t>
            </a:r>
          </a:p>
          <a:p>
            <a:r>
              <a:rPr lang="ru-RU" dirty="0" smtClean="0"/>
              <a:t>Федеральный государственный образовательный стандарт общего образования</a:t>
            </a:r>
          </a:p>
          <a:p>
            <a:r>
              <a:rPr lang="ru-RU" dirty="0" smtClean="0"/>
              <a:t>Распоряжение </a:t>
            </a:r>
            <a:r>
              <a:rPr lang="ru-RU" dirty="0"/>
              <a:t>Правительства РФ от 25.08.2014 N 1618-р</a:t>
            </a:r>
            <a:br>
              <a:rPr lang="ru-RU" dirty="0"/>
            </a:br>
            <a:r>
              <a:rPr lang="ru-RU" dirty="0" smtClean="0"/>
              <a:t>«Об </a:t>
            </a:r>
            <a:r>
              <a:rPr lang="ru-RU" dirty="0"/>
              <a:t>утверждении Концепции государственной семейной политики в Российской Федерации на период до 2025 </a:t>
            </a:r>
            <a:r>
              <a:rPr lang="ru-RU" dirty="0" smtClean="0"/>
              <a:t>года»</a:t>
            </a:r>
            <a:endParaRPr lang="ru-RU" dirty="0"/>
          </a:p>
          <a:p>
            <a:r>
              <a:rPr lang="ru-RU" dirty="0"/>
              <a:t>Распоряжение Правительства РФ от 29.05.2015 N 996-р</a:t>
            </a:r>
            <a:br>
              <a:rPr lang="ru-RU" dirty="0"/>
            </a:br>
            <a:r>
              <a:rPr lang="ru-RU" dirty="0" smtClean="0"/>
              <a:t>«Об </a:t>
            </a:r>
            <a:r>
              <a:rPr lang="ru-RU" dirty="0"/>
              <a:t>утверждении </a:t>
            </a:r>
            <a:r>
              <a:rPr lang="ru-RU" dirty="0" smtClean="0"/>
              <a:t>Стратегии </a:t>
            </a:r>
            <a:r>
              <a:rPr lang="ru-RU" dirty="0"/>
              <a:t>развития воспитания в Российской Федерации на период до 2025 </a:t>
            </a:r>
            <a:r>
              <a:rPr lang="ru-RU" dirty="0" smtClean="0"/>
              <a:t>года»</a:t>
            </a:r>
          </a:p>
          <a:p>
            <a:r>
              <a:rPr lang="ru-RU" dirty="0" smtClean="0"/>
              <a:t>Распоряжение </a:t>
            </a:r>
            <a:r>
              <a:rPr lang="ru-RU" dirty="0"/>
              <a:t>Правительства РФ от 12.03.2016 N 423-р</a:t>
            </a:r>
            <a:br>
              <a:rPr lang="ru-RU" dirty="0"/>
            </a:br>
            <a:r>
              <a:rPr lang="ru-RU" dirty="0" smtClean="0"/>
              <a:t>«Об </a:t>
            </a:r>
            <a:r>
              <a:rPr lang="ru-RU" dirty="0"/>
              <a:t>утверждении плана мероприятий по реализации в 2016-2020 годах Стратегии развития воспитания в Российской Федерации на период до 2025 года, утв. распоряжением Правительства РФ от 29.05.2015 N </a:t>
            </a:r>
            <a:r>
              <a:rPr lang="ru-RU" dirty="0" smtClean="0"/>
              <a:t>996-р»</a:t>
            </a:r>
            <a:endParaRPr lang="ru-RU" dirty="0"/>
          </a:p>
          <a:p>
            <a:r>
              <a:rPr lang="ru-RU" dirty="0"/>
              <a:t>Распоряжение Правительства РФ от 30.07.2014 N 1430-р</a:t>
            </a:r>
            <a:br>
              <a:rPr lang="ru-RU" dirty="0"/>
            </a:br>
            <a:r>
              <a:rPr lang="ru-RU" dirty="0" smtClean="0"/>
              <a:t>«Об </a:t>
            </a:r>
            <a:r>
              <a:rPr lang="ru-RU" dirty="0"/>
              <a:t>утверждении Концепции развития до 2017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</a:t>
            </a:r>
            <a:r>
              <a:rPr lang="ru-RU" dirty="0" smtClean="0"/>
              <a:t>ответственность»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5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93" y="169280"/>
            <a:ext cx="7886700" cy="994172"/>
          </a:xfrm>
        </p:spPr>
        <p:txBody>
          <a:bodyPr/>
          <a:lstStyle/>
          <a:p>
            <a:r>
              <a:rPr lang="ru-RU" dirty="0" smtClean="0"/>
              <a:t>Основы школьного стандарта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03838" y="1584108"/>
            <a:ext cx="2949011" cy="12237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5328" y="3892301"/>
            <a:ext cx="2001794" cy="10561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0" y="3306977"/>
            <a:ext cx="2275187" cy="10657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37627" y="3316597"/>
            <a:ext cx="2160887" cy="1179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2233" y="5154312"/>
            <a:ext cx="7759460" cy="5327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3098458" y="1648981"/>
            <a:ext cx="25609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Стратегия 2020</a:t>
            </a:r>
          </a:p>
          <a:p>
            <a:pPr algn="ctr"/>
            <a:r>
              <a:rPr lang="ru-RU" sz="1350" dirty="0"/>
              <a:t>Стратегии развития воспитания </a:t>
            </a:r>
          </a:p>
          <a:p>
            <a:pPr algn="ctr"/>
            <a:r>
              <a:rPr lang="ru-RU" sz="1350" dirty="0"/>
              <a:t>в Российской Федерации </a:t>
            </a:r>
          </a:p>
          <a:p>
            <a:pPr algn="ctr"/>
            <a:r>
              <a:rPr lang="ru-RU" sz="1350" dirty="0"/>
              <a:t>на период до 2025 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822" y="3364804"/>
            <a:ext cx="2178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Концепция духовно-</a:t>
            </a:r>
          </a:p>
          <a:p>
            <a:r>
              <a:rPr lang="ru-RU" sz="1350" dirty="0"/>
              <a:t>нравственного развития </a:t>
            </a:r>
          </a:p>
          <a:p>
            <a:r>
              <a:rPr lang="ru-RU" sz="1350" dirty="0"/>
              <a:t>и воспитания личности </a:t>
            </a:r>
          </a:p>
          <a:p>
            <a:r>
              <a:rPr lang="ru-RU" sz="1350" dirty="0"/>
              <a:t>гражданина 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0638" y="3387775"/>
            <a:ext cx="2404826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Фундаментальное ядро </a:t>
            </a:r>
          </a:p>
          <a:p>
            <a:pPr algn="ctr"/>
            <a:r>
              <a:rPr lang="ru-RU" sz="1350" dirty="0"/>
              <a:t>содержания общего </a:t>
            </a:r>
          </a:p>
          <a:p>
            <a:pPr algn="ctr"/>
            <a:r>
              <a:rPr lang="ru-RU" sz="1350" dirty="0"/>
              <a:t>образования </a:t>
            </a:r>
          </a:p>
          <a:p>
            <a:pPr algn="ctr"/>
            <a:r>
              <a:rPr lang="ru-RU" sz="1350" dirty="0"/>
              <a:t>Системно-</a:t>
            </a:r>
            <a:r>
              <a:rPr lang="ru-RU" sz="1350" dirty="0" err="1"/>
              <a:t>деятельностный</a:t>
            </a:r>
            <a:r>
              <a:rPr lang="ru-RU" sz="1350" dirty="0"/>
              <a:t> </a:t>
            </a:r>
          </a:p>
          <a:p>
            <a:pPr algn="ctr"/>
            <a:r>
              <a:rPr lang="ru-RU" sz="1350" dirty="0"/>
              <a:t>подход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3973" y="3887570"/>
            <a:ext cx="174874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Федеральный </a:t>
            </a:r>
          </a:p>
          <a:p>
            <a:pPr algn="ctr"/>
            <a:r>
              <a:rPr lang="ru-RU" sz="1350" dirty="0"/>
              <a:t>Государственный</a:t>
            </a:r>
          </a:p>
          <a:p>
            <a:pPr algn="ctr"/>
            <a:r>
              <a:rPr lang="ru-RU" sz="1350" dirty="0"/>
              <a:t>образовательный </a:t>
            </a:r>
          </a:p>
          <a:p>
            <a:pPr algn="ctr"/>
            <a:r>
              <a:rPr lang="ru-RU" sz="1350" dirty="0"/>
              <a:t>Стандарт общего образования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411" y="2851142"/>
            <a:ext cx="24077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u="sng" dirty="0"/>
              <a:t>Идеологическая </a:t>
            </a:r>
          </a:p>
          <a:p>
            <a:r>
              <a:rPr lang="ru-RU" sz="1350" u="sng" dirty="0"/>
              <a:t>и методологическая основа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0696" y="3081013"/>
            <a:ext cx="1474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u="sng" dirty="0"/>
              <a:t>Научная основа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3374" y="5300532"/>
            <a:ext cx="64486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Общественный договор – социальный запрос семьи, общества и государства</a:t>
            </a:r>
          </a:p>
        </p:txBody>
      </p:sp>
      <p:sp>
        <p:nvSpPr>
          <p:cNvPr id="18" name="Стрелка вправо 17"/>
          <p:cNvSpPr/>
          <p:nvPr/>
        </p:nvSpPr>
        <p:spPr>
          <a:xfrm rot="2302683">
            <a:off x="2599643" y="4305979"/>
            <a:ext cx="733806" cy="3634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3988261" y="3322874"/>
            <a:ext cx="733806" cy="3634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0" name="Стрелка вправо 19"/>
          <p:cNvSpPr/>
          <p:nvPr/>
        </p:nvSpPr>
        <p:spPr>
          <a:xfrm rot="8194979">
            <a:off x="5371634" y="4258501"/>
            <a:ext cx="733806" cy="3634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2" name="TextBox 21"/>
          <p:cNvSpPr txBox="1"/>
          <p:nvPr/>
        </p:nvSpPr>
        <p:spPr>
          <a:xfrm>
            <a:off x="562233" y="5783981"/>
            <a:ext cx="78632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1600" b="1" i="1" dirty="0">
                <a:solidFill>
                  <a:srgbClr val="FF0000"/>
                </a:solidFill>
              </a:rPr>
              <a:t>Воспитание: </a:t>
            </a:r>
            <a:r>
              <a:rPr lang="ru-RU" sz="1600" i="1" dirty="0" smtClean="0">
                <a:solidFill>
                  <a:srgbClr val="FF0000"/>
                </a:solidFill>
              </a:rPr>
              <a:t>активное социальное </a:t>
            </a:r>
            <a:r>
              <a:rPr lang="ru-RU" sz="1600" i="1" dirty="0">
                <a:solidFill>
                  <a:srgbClr val="FF0000"/>
                </a:solidFill>
              </a:rPr>
              <a:t>взаимодействие </a:t>
            </a:r>
          </a:p>
          <a:p>
            <a:pPr algn="ctr">
              <a:lnSpc>
                <a:spcPts val="2160"/>
              </a:lnSpc>
            </a:pPr>
            <a:r>
              <a:rPr lang="ru-RU" sz="1600" i="1" dirty="0">
                <a:solidFill>
                  <a:srgbClr val="FF0000"/>
                </a:solidFill>
              </a:rPr>
              <a:t>взрослых и детей в сфере </a:t>
            </a:r>
            <a:r>
              <a:rPr lang="ru-RU" sz="1600" i="1" dirty="0" smtClean="0">
                <a:solidFill>
                  <a:srgbClr val="FF0000"/>
                </a:solidFill>
              </a:rPr>
              <a:t>их </a:t>
            </a:r>
            <a:r>
              <a:rPr lang="ru-RU" sz="1600" i="1" dirty="0">
                <a:solidFill>
                  <a:srgbClr val="FF0000"/>
                </a:solidFill>
              </a:rPr>
              <a:t>совместного </a:t>
            </a:r>
          </a:p>
          <a:p>
            <a:pPr algn="ctr">
              <a:lnSpc>
                <a:spcPts val="2160"/>
              </a:lnSpc>
            </a:pPr>
            <a:r>
              <a:rPr lang="ru-RU" sz="1600" i="1" dirty="0">
                <a:solidFill>
                  <a:srgbClr val="FF0000"/>
                </a:solidFill>
              </a:rPr>
              <a:t>бытия (со-бытия)</a:t>
            </a:r>
          </a:p>
        </p:txBody>
      </p:sp>
    </p:spTree>
    <p:extLst>
      <p:ext uri="{BB962C8B-B14F-4D97-AF65-F5344CB8AC3E}">
        <p14:creationId xmlns:p14="http://schemas.microsoft.com/office/powerpoint/2010/main" val="210102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24" y="411892"/>
            <a:ext cx="7886700" cy="499214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Направления воспитательной программы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6943" y="2377708"/>
            <a:ext cx="2151776" cy="799052"/>
          </a:xfrm>
          <a:prstGeom prst="rect">
            <a:avLst/>
          </a:prstGeom>
          <a:solidFill>
            <a:srgbClr val="FBE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Воспитательная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программа</a:t>
            </a:r>
          </a:p>
          <a:p>
            <a:pPr algn="ctr"/>
            <a:endParaRPr lang="ru-RU" sz="13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57316" y="1538771"/>
            <a:ext cx="1428226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4286" y="2377709"/>
            <a:ext cx="1535185" cy="7374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Внешкольная</a:t>
            </a:r>
          </a:p>
          <a:p>
            <a:pPr algn="ctr"/>
            <a:r>
              <a:rPr lang="ru-RU" sz="1350" dirty="0">
                <a:solidFill>
                  <a:schemeClr val="tx1"/>
                </a:solidFill>
              </a:rPr>
              <a:t>деятельность</a:t>
            </a:r>
            <a:endParaRPr lang="ru-RU" sz="13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9585" y="3310387"/>
            <a:ext cx="1879654" cy="8606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7988" y="3346887"/>
            <a:ext cx="1258349" cy="8235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2459" y="2369590"/>
            <a:ext cx="1362686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3" name="TextBox 12"/>
          <p:cNvSpPr txBox="1"/>
          <p:nvPr/>
        </p:nvSpPr>
        <p:spPr>
          <a:xfrm>
            <a:off x="2082108" y="1639297"/>
            <a:ext cx="12798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Урочная</a:t>
            </a:r>
          </a:p>
          <a:p>
            <a:pPr algn="ctr"/>
            <a:r>
              <a:rPr lang="ru-RU" sz="1350" dirty="0"/>
              <a:t>деятельность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7811" y="3362311"/>
            <a:ext cx="16547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Изучение </a:t>
            </a:r>
          </a:p>
          <a:p>
            <a:pPr algn="ctr"/>
            <a:r>
              <a:rPr lang="ru-RU" sz="1350" dirty="0"/>
              <a:t>культурологических основ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3485" y="3412437"/>
            <a:ext cx="11073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Семейное </a:t>
            </a:r>
          </a:p>
          <a:p>
            <a:pPr algn="ctr"/>
            <a:r>
              <a:rPr lang="ru-RU" sz="1350" dirty="0"/>
              <a:t>воспитание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6" y="2462734"/>
            <a:ext cx="12798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Внеурочная</a:t>
            </a:r>
          </a:p>
          <a:p>
            <a:r>
              <a:rPr lang="ru-RU" sz="1350" dirty="0"/>
              <a:t>деятельность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4730" y="3412436"/>
            <a:ext cx="1939046" cy="311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54672" y="5809187"/>
            <a:ext cx="85955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/>
              <a:t>Цель воспитания </a:t>
            </a:r>
            <a:r>
              <a:rPr lang="ru-RU" sz="1500" b="1" u="sng" dirty="0" smtClean="0"/>
              <a:t>и </a:t>
            </a:r>
            <a:r>
              <a:rPr lang="ru-RU" sz="1500" b="1" u="sng" dirty="0"/>
              <a:t>социализации</a:t>
            </a:r>
            <a:r>
              <a:rPr lang="ru-RU" sz="1500" b="1" u="sng" dirty="0" smtClean="0"/>
              <a:t>: </a:t>
            </a:r>
          </a:p>
          <a:p>
            <a:pPr algn="ctr"/>
            <a:r>
              <a:rPr lang="ru-RU" sz="1500" dirty="0" smtClean="0"/>
              <a:t>социально-педагогическая поддержка </a:t>
            </a:r>
            <a:r>
              <a:rPr lang="ru-RU" sz="1500" dirty="0"/>
              <a:t>становления и </a:t>
            </a:r>
            <a:r>
              <a:rPr lang="ru-RU" sz="1500" dirty="0" smtClean="0"/>
              <a:t>развития </a:t>
            </a:r>
            <a:r>
              <a:rPr lang="ru-RU" sz="1500" dirty="0"/>
              <a:t>высоконравственного</a:t>
            </a:r>
            <a:r>
              <a:rPr lang="ru-RU" sz="1500" dirty="0" smtClean="0"/>
              <a:t>, ответственного</a:t>
            </a:r>
            <a:r>
              <a:rPr lang="ru-RU" sz="1500" dirty="0"/>
              <a:t>, </a:t>
            </a:r>
            <a:r>
              <a:rPr lang="ru-RU" sz="1500" dirty="0" smtClean="0"/>
              <a:t>инициативного и </a:t>
            </a:r>
            <a:r>
              <a:rPr lang="ru-RU" sz="1500" dirty="0"/>
              <a:t>компетентного </a:t>
            </a:r>
            <a:r>
              <a:rPr lang="ru-RU" sz="1500" dirty="0" smtClean="0"/>
              <a:t>гражданина России </a:t>
            </a:r>
            <a:endParaRPr lang="ru-RU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382224" y="4389414"/>
            <a:ext cx="513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Что должно стать </a:t>
            </a:r>
            <a:r>
              <a:rPr lang="ru-RU" u="sng" dirty="0" smtClean="0"/>
              <a:t>предметом диагностики</a:t>
            </a:r>
            <a:r>
              <a:rPr lang="ru-RU" u="sng" dirty="0"/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4894" y="2514261"/>
            <a:ext cx="260859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u="sng" dirty="0"/>
              <a:t>Уровни </a:t>
            </a:r>
            <a:r>
              <a:rPr lang="ru-RU" sz="1350" b="1" u="sng" dirty="0" err="1"/>
              <a:t>сформированности</a:t>
            </a:r>
            <a:r>
              <a:rPr lang="ru-RU" sz="1350" b="1" u="sng" dirty="0"/>
              <a:t> </a:t>
            </a:r>
          </a:p>
          <a:p>
            <a:pPr algn="ctr"/>
            <a:r>
              <a:rPr lang="ru-RU" sz="1350" b="1" u="sng" dirty="0"/>
              <a:t>результатов воспитания </a:t>
            </a:r>
          </a:p>
          <a:p>
            <a:pPr algn="ctr"/>
            <a:r>
              <a:rPr lang="ru-RU" sz="1350" b="1" u="sng" dirty="0"/>
              <a:t>и социализации: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500377" y="3347092"/>
            <a:ext cx="1489749" cy="1728877"/>
          </a:xfrm>
          <a:prstGeom prst="triangle">
            <a:avLst>
              <a:gd name="adj" fmla="val 473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947905" y="4086592"/>
            <a:ext cx="511289" cy="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740871" y="4606399"/>
            <a:ext cx="92432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94754" y="4760042"/>
            <a:ext cx="9339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Понимаю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52914" y="4328028"/>
            <a:ext cx="10976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Стремлюсь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77802" y="3804873"/>
            <a:ext cx="7588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Делаю</a:t>
            </a:r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8024910" y="3289113"/>
            <a:ext cx="205710" cy="178685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36645" y="5098167"/>
            <a:ext cx="1362686" cy="685800"/>
          </a:xfrm>
          <a:prstGeom prst="roundRect">
            <a:avLst/>
          </a:prstGeom>
          <a:solidFill>
            <a:srgbClr val="D7F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41" name="TextBox 40"/>
          <p:cNvSpPr txBox="1"/>
          <p:nvPr/>
        </p:nvSpPr>
        <p:spPr>
          <a:xfrm>
            <a:off x="276426" y="5098168"/>
            <a:ext cx="12831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Личность самого</a:t>
            </a:r>
          </a:p>
          <a:p>
            <a:pPr algn="ctr"/>
            <a:r>
              <a:rPr lang="ru-RU" sz="1350" dirty="0"/>
              <a:t>воспитанника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042463" y="5098167"/>
            <a:ext cx="1362686" cy="685800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43" name="TextBox 42"/>
          <p:cNvSpPr txBox="1"/>
          <p:nvPr/>
        </p:nvSpPr>
        <p:spPr>
          <a:xfrm>
            <a:off x="2268153" y="5103868"/>
            <a:ext cx="102117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Уклад</a:t>
            </a:r>
          </a:p>
          <a:p>
            <a:pPr algn="ctr"/>
            <a:r>
              <a:rPr lang="ru-RU" sz="1350" dirty="0"/>
              <a:t>школьной </a:t>
            </a:r>
          </a:p>
          <a:p>
            <a:pPr algn="ctr"/>
            <a:r>
              <a:rPr lang="ru-RU" sz="1350" dirty="0"/>
              <a:t>жизни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69404" y="5077193"/>
            <a:ext cx="1362686" cy="685800"/>
          </a:xfrm>
          <a:prstGeom prst="roundRect">
            <a:avLst/>
          </a:prstGeom>
          <a:solidFill>
            <a:srgbClr val="FBE9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45" name="TextBox 44"/>
          <p:cNvSpPr txBox="1"/>
          <p:nvPr/>
        </p:nvSpPr>
        <p:spPr>
          <a:xfrm>
            <a:off x="4026658" y="5170338"/>
            <a:ext cx="10906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Активность</a:t>
            </a:r>
          </a:p>
          <a:p>
            <a:pPr algn="ctr"/>
            <a:r>
              <a:rPr lang="ru-RU" sz="1350" dirty="0"/>
              <a:t>родителей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614352" y="1740759"/>
            <a:ext cx="668188" cy="48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4522573" y="3310387"/>
            <a:ext cx="376881" cy="459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2267914" y="3781960"/>
            <a:ext cx="134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382224" y="3115195"/>
            <a:ext cx="371367" cy="565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15895" y="1776957"/>
            <a:ext cx="940368" cy="402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071779" y="4765705"/>
            <a:ext cx="238037" cy="113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2768862" y="4765705"/>
            <a:ext cx="9880" cy="27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347296" y="4803059"/>
            <a:ext cx="239103" cy="9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57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5"/>
          <p:cNvSpPr>
            <a:spLocks noChangeArrowheads="1"/>
          </p:cNvSpPr>
          <p:nvPr/>
        </p:nvSpPr>
        <p:spPr bwMode="auto">
          <a:xfrm>
            <a:off x="3436707" y="4841669"/>
            <a:ext cx="57072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latin typeface="+mj-lt"/>
              </a:rPr>
              <a:t>Фестиваль им. Д.Б. </a:t>
            </a:r>
            <a:r>
              <a:rPr lang="ru-RU" altLang="ru-RU" sz="1400" dirty="0" err="1">
                <a:latin typeface="+mj-lt"/>
              </a:rPr>
              <a:t>Кабалевского</a:t>
            </a:r>
            <a:r>
              <a:rPr lang="ru-RU" altLang="ru-RU" sz="1400" dirty="0">
                <a:latin typeface="+mj-lt"/>
              </a:rPr>
              <a:t> 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1 500</a:t>
            </a:r>
            <a:r>
              <a:rPr lang="ru-RU" altLang="ru-RU" sz="1400" dirty="0">
                <a:latin typeface="+mj-lt"/>
              </a:rPr>
              <a:t> детей)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latin typeface="+mj-lt"/>
              </a:rPr>
              <a:t>Первенство по робототехнике 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180</a:t>
            </a:r>
            <a:r>
              <a:rPr lang="ru-RU" altLang="ru-RU" sz="1400" dirty="0">
                <a:latin typeface="+mj-lt"/>
              </a:rPr>
              <a:t> чел.)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latin typeface="+mj-lt"/>
              </a:rPr>
              <a:t>Первенство по радиоспорту 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154</a:t>
            </a:r>
            <a:r>
              <a:rPr lang="ru-RU" altLang="ru-RU" sz="1400" dirty="0">
                <a:latin typeface="+mj-lt"/>
              </a:rPr>
              <a:t> чел.)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latin typeface="+mj-lt"/>
              </a:rPr>
              <a:t>Первенство по судомоделизму в открытых и закрытых водоемах 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220</a:t>
            </a:r>
            <a:r>
              <a:rPr lang="ru-RU" altLang="ru-RU" sz="1400" dirty="0">
                <a:latin typeface="+mj-lt"/>
              </a:rPr>
              <a:t> чел.)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latin typeface="+mj-lt"/>
              </a:rPr>
              <a:t>Краевой конкурс исследовательских работ учащихся 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380</a:t>
            </a:r>
            <a:r>
              <a:rPr lang="ru-RU" altLang="ru-RU" sz="1400" dirty="0">
                <a:latin typeface="+mj-lt"/>
              </a:rPr>
              <a:t> чел.)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latin typeface="+mj-lt"/>
              </a:rPr>
              <a:t>Слет школьных лесничеств 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170</a:t>
            </a:r>
            <a:r>
              <a:rPr lang="ru-RU" altLang="ru-RU" sz="1400" dirty="0">
                <a:latin typeface="+mj-lt"/>
              </a:rPr>
              <a:t> детей)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 smtClean="0">
                <a:solidFill>
                  <a:srgbClr val="000000"/>
                </a:solidFill>
                <a:latin typeface="+mj-lt"/>
              </a:rPr>
              <a:t>Профильные лагеря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500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школьников)</a:t>
            </a:r>
          </a:p>
        </p:txBody>
      </p:sp>
      <p:sp>
        <p:nvSpPr>
          <p:cNvPr id="3078" name="Прямоугольник 13"/>
          <p:cNvSpPr>
            <a:spLocks noChangeArrowheads="1"/>
          </p:cNvSpPr>
          <p:nvPr/>
        </p:nvSpPr>
        <p:spPr bwMode="auto">
          <a:xfrm>
            <a:off x="115004" y="1054100"/>
            <a:ext cx="311038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latin typeface="+mn-lt"/>
                <a:cs typeface="+mn-cs"/>
              </a:rPr>
              <a:t>Уровень мероприятий</a:t>
            </a:r>
            <a:endParaRPr lang="ru-RU" altLang="ru-RU" sz="1800" b="1" dirty="0">
              <a:latin typeface="+mn-lt"/>
              <a:cs typeface="+mn-cs"/>
            </a:endParaRPr>
          </a:p>
        </p:txBody>
      </p:sp>
      <p:sp>
        <p:nvSpPr>
          <p:cNvPr id="2052" name="Прямоугольник 17"/>
          <p:cNvSpPr>
            <a:spLocks noChangeArrowheads="1"/>
          </p:cNvSpPr>
          <p:nvPr/>
        </p:nvSpPr>
        <p:spPr bwMode="auto">
          <a:xfrm>
            <a:off x="3460502" y="3250046"/>
            <a:ext cx="53358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latin typeface="+mj-lt"/>
              </a:rPr>
              <a:t>Заключительный этап всероссийской олимпиады школьников по обществознанию, 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357</a:t>
            </a:r>
            <a:r>
              <a:rPr lang="ru-RU" altLang="ru-RU" sz="1400" dirty="0">
                <a:latin typeface="+mj-lt"/>
              </a:rPr>
              <a:t> человек из 57 регионов</a:t>
            </a:r>
          </a:p>
          <a:p>
            <a:pPr eaLnBrk="1" fontAlgn="ctr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Первенство России по авиационным моделям, 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150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человек из 15 регионов</a:t>
            </a:r>
            <a:endParaRPr lang="ru-RU" altLang="ru-RU" sz="1400" dirty="0">
              <a:latin typeface="+mj-lt"/>
            </a:endParaRPr>
          </a:p>
          <a:p>
            <a:pPr eaLnBrk="1" fontAlgn="ctr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Окружной робототехнический фестиваль </a:t>
            </a:r>
            <a:r>
              <a:rPr lang="ru-RU" altLang="ru-RU" sz="1400" b="1" dirty="0">
                <a:solidFill>
                  <a:schemeClr val="accent1"/>
                </a:solidFill>
                <a:latin typeface="+mj-lt"/>
              </a:rPr>
              <a:t>«</a:t>
            </a:r>
            <a:r>
              <a:rPr lang="ru-RU" altLang="ru-RU" sz="1400" b="1" dirty="0" err="1">
                <a:solidFill>
                  <a:schemeClr val="accent1"/>
                </a:solidFill>
                <a:latin typeface="+mj-lt"/>
              </a:rPr>
              <a:t>Робофест</a:t>
            </a:r>
            <a:r>
              <a:rPr lang="ru-RU" altLang="ru-RU" sz="1400" b="1" dirty="0">
                <a:solidFill>
                  <a:schemeClr val="accent1"/>
                </a:solidFill>
                <a:latin typeface="+mj-lt"/>
              </a:rPr>
              <a:t> Урал»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640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человек из 6 регионов</a:t>
            </a:r>
          </a:p>
        </p:txBody>
      </p:sp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437990" y="301714"/>
            <a:ext cx="8168128" cy="66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Воспитание и дополнительное </a:t>
            </a:r>
            <a:r>
              <a:rPr lang="ru-RU" altLang="ru-RU" sz="1800" b="1" dirty="0">
                <a:solidFill>
                  <a:srgbClr val="C00000"/>
                </a:solidFill>
                <a:latin typeface="+mn-lt"/>
              </a:rPr>
              <a:t>образование: участие школьников Пермского края </a:t>
            </a: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altLang="ru-RU" sz="1800" b="1" dirty="0">
                <a:solidFill>
                  <a:srgbClr val="C00000"/>
                </a:solidFill>
                <a:latin typeface="+mn-lt"/>
              </a:rPr>
              <a:t>мероприятиях различного уровня</a:t>
            </a: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2617649" y="1597993"/>
            <a:ext cx="550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11</a:t>
            </a:r>
            <a:endParaRPr lang="ru-RU" altLang="ru-RU" sz="1800" dirty="0">
              <a:latin typeface="+mn-lt"/>
            </a:endParaRPr>
          </a:p>
        </p:txBody>
      </p:sp>
      <p:sp>
        <p:nvSpPr>
          <p:cNvPr id="2055" name="TextBox 2"/>
          <p:cNvSpPr txBox="1">
            <a:spLocks noChangeArrowheads="1"/>
          </p:cNvSpPr>
          <p:nvPr/>
        </p:nvSpPr>
        <p:spPr bwMode="auto">
          <a:xfrm>
            <a:off x="3397370" y="1052513"/>
            <a:ext cx="367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n-lt"/>
              </a:rPr>
              <a:t>Наиболее значимые мероприятия:</a:t>
            </a:r>
          </a:p>
        </p:txBody>
      </p:sp>
      <p:sp>
        <p:nvSpPr>
          <p:cNvPr id="2058" name="Прямоугольник 5"/>
          <p:cNvSpPr>
            <a:spLocks noChangeArrowheads="1"/>
          </p:cNvSpPr>
          <p:nvPr/>
        </p:nvSpPr>
        <p:spPr bwMode="auto">
          <a:xfrm>
            <a:off x="2559478" y="3351708"/>
            <a:ext cx="693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161</a:t>
            </a:r>
            <a:endParaRPr lang="ru-RU" altLang="ru-RU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59" name="Прямоугольник 6"/>
          <p:cNvSpPr>
            <a:spLocks noChangeArrowheads="1"/>
          </p:cNvSpPr>
          <p:nvPr/>
        </p:nvSpPr>
        <p:spPr bwMode="auto">
          <a:xfrm>
            <a:off x="2537290" y="5180762"/>
            <a:ext cx="706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155</a:t>
            </a:r>
            <a:endParaRPr lang="ru-RU" altLang="ru-RU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60" name="Прямоугольник 18"/>
          <p:cNvSpPr>
            <a:spLocks noChangeArrowheads="1"/>
          </p:cNvSpPr>
          <p:nvPr/>
        </p:nvSpPr>
        <p:spPr bwMode="auto">
          <a:xfrm>
            <a:off x="3436707" y="1493545"/>
            <a:ext cx="570729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latin typeface="+mj-lt"/>
              </a:rPr>
              <a:t>Международный форум </a:t>
            </a:r>
            <a:r>
              <a:rPr lang="ru-RU" altLang="ru-RU" sz="1400" b="1" dirty="0">
                <a:solidFill>
                  <a:schemeClr val="accent1"/>
                </a:solidFill>
                <a:latin typeface="+mj-lt"/>
              </a:rPr>
              <a:t>«Доброволец </a:t>
            </a:r>
            <a:r>
              <a:rPr lang="ru-RU" altLang="ru-RU" sz="1400" b="1" dirty="0" smtClean="0">
                <a:solidFill>
                  <a:schemeClr val="accent1"/>
                </a:solidFill>
                <a:latin typeface="+mj-lt"/>
              </a:rPr>
              <a:t>России»</a:t>
            </a:r>
            <a:r>
              <a:rPr lang="ru-RU" altLang="ru-RU" sz="1400" dirty="0" smtClean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(</a:t>
            </a:r>
            <a:r>
              <a:rPr lang="ru-RU" altLang="ru-RU" sz="1400" b="1" dirty="0" smtClean="0">
                <a:solidFill>
                  <a:srgbClr val="C00000"/>
                </a:solidFill>
                <a:latin typeface="+mj-lt"/>
              </a:rPr>
              <a:t>922</a:t>
            </a:r>
            <a:r>
              <a:rPr lang="ru-RU" altLang="ru-RU" sz="1400" dirty="0" smtClean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чел</a:t>
            </a:r>
            <a:r>
              <a:rPr lang="ru-RU" altLang="ru-RU" sz="1400" dirty="0" smtClean="0">
                <a:latin typeface="+mj-lt"/>
              </a:rPr>
              <a:t>.)</a:t>
            </a:r>
            <a:endParaRPr lang="ru-RU" altLang="ru-RU" sz="1400" dirty="0">
              <a:latin typeface="+mj-lt"/>
            </a:endParaRPr>
          </a:p>
          <a:p>
            <a:pPr eaLnBrk="1" fontAlgn="ctr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 smtClean="0">
                <a:latin typeface="+mj-lt"/>
              </a:rPr>
              <a:t>Международный </a:t>
            </a:r>
            <a:r>
              <a:rPr lang="ru-RU" altLang="ru-RU" sz="1400" dirty="0">
                <a:latin typeface="+mj-lt"/>
              </a:rPr>
              <a:t>юношеский </a:t>
            </a:r>
            <a:r>
              <a:rPr lang="ru-RU" altLang="ru-RU" sz="1400" dirty="0" err="1">
                <a:latin typeface="+mj-lt"/>
              </a:rPr>
              <a:t>медиафорум</a:t>
            </a:r>
            <a:r>
              <a:rPr lang="ru-RU" altLang="ru-RU" sz="1400" dirty="0">
                <a:latin typeface="+mj-lt"/>
              </a:rPr>
              <a:t> </a:t>
            </a:r>
            <a:r>
              <a:rPr lang="ru-RU" altLang="ru-RU" sz="1400" b="1" dirty="0">
                <a:solidFill>
                  <a:schemeClr val="accent1"/>
                </a:solidFill>
                <a:latin typeface="+mj-lt"/>
              </a:rPr>
              <a:t>«Артек»</a:t>
            </a:r>
            <a:r>
              <a:rPr lang="ru-RU" altLang="ru-RU" sz="1400" dirty="0">
                <a:latin typeface="+mj-lt"/>
              </a:rPr>
              <a:t> 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300</a:t>
            </a:r>
            <a:r>
              <a:rPr lang="ru-RU" altLang="ru-RU" sz="1400" dirty="0">
                <a:latin typeface="+mj-lt"/>
              </a:rPr>
              <a:t> чел.)</a:t>
            </a:r>
          </a:p>
          <a:p>
            <a:pPr eaLnBrk="1" fontAlgn="ctr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>
                <a:latin typeface="+mj-lt"/>
              </a:rPr>
              <a:t>Дельфийские игры стран СНГ 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127</a:t>
            </a:r>
            <a:r>
              <a:rPr lang="ru-RU" altLang="ru-RU" sz="1400" dirty="0">
                <a:latin typeface="+mj-lt"/>
              </a:rPr>
              <a:t> чел.)</a:t>
            </a:r>
          </a:p>
          <a:p>
            <a:pPr eaLnBrk="1" fontAlgn="ctr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 smtClean="0">
                <a:latin typeface="+mj-lt"/>
              </a:rPr>
              <a:t>Международный </a:t>
            </a:r>
            <a:r>
              <a:rPr lang="ru-RU" altLang="ru-RU" sz="1400" dirty="0">
                <a:latin typeface="+mj-lt"/>
              </a:rPr>
              <a:t>детско-юношеский фестиваль </a:t>
            </a:r>
            <a:r>
              <a:rPr lang="ru-RU" altLang="ru-RU" sz="1400" b="1" dirty="0">
                <a:solidFill>
                  <a:schemeClr val="accent1"/>
                </a:solidFill>
                <a:latin typeface="+mj-lt"/>
              </a:rPr>
              <a:t>«Зимняя сказка»</a:t>
            </a:r>
            <a:r>
              <a:rPr lang="ru-RU" altLang="ru-RU" sz="1400" dirty="0">
                <a:latin typeface="+mj-lt"/>
              </a:rPr>
              <a:t> (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59</a:t>
            </a:r>
            <a:r>
              <a:rPr lang="ru-RU" altLang="ru-RU" sz="1400" dirty="0">
                <a:latin typeface="+mj-lt"/>
              </a:rPr>
              <a:t> чел</a:t>
            </a:r>
            <a:r>
              <a:rPr lang="ru-RU" altLang="ru-RU" sz="1400" dirty="0" smtClean="0">
                <a:latin typeface="+mj-lt"/>
              </a:rPr>
              <a:t>.)</a:t>
            </a:r>
          </a:p>
          <a:p>
            <a:pPr eaLnBrk="1" fontAlgn="ctr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dirty="0" smtClean="0">
                <a:solidFill>
                  <a:srgbClr val="000000"/>
                </a:solidFill>
                <a:latin typeface="+mj-lt"/>
              </a:rPr>
              <a:t>Чемпионат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Европы по игре </a:t>
            </a:r>
            <a:r>
              <a:rPr lang="ru-RU" altLang="ru-RU" sz="1400" b="1" dirty="0">
                <a:solidFill>
                  <a:schemeClr val="accent1"/>
                </a:solidFill>
                <a:latin typeface="+mj-lt"/>
              </a:rPr>
              <a:t>«Что? Где? Когда?»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ru-RU" altLang="ru-RU" sz="1400" dirty="0">
                <a:latin typeface="+mj-lt"/>
              </a:rPr>
              <a:t>команда из 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15</a:t>
            </a:r>
            <a:r>
              <a:rPr lang="ru-RU" altLang="ru-RU" sz="1400" dirty="0">
                <a:latin typeface="+mj-lt"/>
              </a:rPr>
              <a:t> человек</a:t>
            </a:r>
            <a:r>
              <a:rPr lang="ru-RU" altLang="ru-RU" sz="1400" dirty="0" smtClean="0">
                <a:latin typeface="+mj-lt"/>
              </a:rPr>
              <a:t>)</a:t>
            </a:r>
            <a:endParaRPr lang="ru-RU" altLang="ru-RU" sz="14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3741" y="2440215"/>
            <a:ext cx="1018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</a:rPr>
              <a:t>1 </a:t>
            </a:r>
            <a:r>
              <a:rPr lang="ru-RU" altLang="ru-RU" b="1" dirty="0" smtClean="0">
                <a:solidFill>
                  <a:srgbClr val="C00000"/>
                </a:solidFill>
              </a:rPr>
              <a:t>423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472" y="4191699"/>
            <a:ext cx="968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</a:rPr>
              <a:t>2 </a:t>
            </a:r>
            <a:r>
              <a:rPr lang="ru-RU" altLang="ru-RU" b="1" dirty="0" smtClean="0">
                <a:solidFill>
                  <a:srgbClr val="C00000"/>
                </a:solidFill>
              </a:rPr>
              <a:t>879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0022" y="6026485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</a:rPr>
              <a:t>33 </a:t>
            </a:r>
            <a:r>
              <a:rPr lang="ru-RU" altLang="ru-RU" b="1" dirty="0" smtClean="0">
                <a:solidFill>
                  <a:srgbClr val="C00000"/>
                </a:solidFill>
              </a:rPr>
              <a:t>232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96344" y="2233670"/>
            <a:ext cx="793428" cy="7934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496346" y="3986258"/>
            <a:ext cx="793428" cy="7934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01601" y="5814437"/>
            <a:ext cx="793428" cy="7934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496344" y="1385947"/>
            <a:ext cx="793428" cy="7934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96346" y="3141877"/>
            <a:ext cx="793428" cy="7934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496346" y="4962337"/>
            <a:ext cx="793428" cy="7934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1797" y="6040176"/>
            <a:ext cx="967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участника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8237" y="5092839"/>
            <a:ext cx="1497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1400" b="1" dirty="0">
                <a:solidFill>
                  <a:srgbClr val="000000"/>
                </a:solidFill>
              </a:rPr>
              <a:t>мероприятий </a:t>
            </a:r>
            <a:endParaRPr lang="ru-RU" altLang="ru-RU" sz="1400" b="1" dirty="0" smtClean="0">
              <a:solidFill>
                <a:srgbClr val="000000"/>
              </a:solidFill>
            </a:endParaRPr>
          </a:p>
          <a:p>
            <a:pPr algn="r"/>
            <a:r>
              <a:rPr lang="ru-RU" altLang="ru-RU" sz="1400" b="1" dirty="0" smtClean="0">
                <a:solidFill>
                  <a:srgbClr val="000000"/>
                </a:solidFill>
              </a:rPr>
              <a:t>краевого </a:t>
            </a:r>
            <a:r>
              <a:rPr lang="ru-RU" altLang="ru-RU" sz="1400" b="1" dirty="0">
                <a:solidFill>
                  <a:srgbClr val="000000"/>
                </a:solidFill>
              </a:rPr>
              <a:t>уровня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1736" y="4111821"/>
            <a:ext cx="16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1400" b="1" dirty="0">
                <a:solidFill>
                  <a:srgbClr val="000000"/>
                </a:solidFill>
              </a:rPr>
              <a:t>участников </a:t>
            </a:r>
            <a:endParaRPr lang="ru-RU" altLang="ru-RU" sz="1400" b="1" dirty="0" smtClean="0">
              <a:solidFill>
                <a:srgbClr val="000000"/>
              </a:solidFill>
            </a:endParaRPr>
          </a:p>
          <a:p>
            <a:pPr algn="r"/>
            <a:r>
              <a:rPr lang="ru-RU" altLang="ru-RU" sz="1400" b="1" dirty="0" smtClean="0">
                <a:solidFill>
                  <a:srgbClr val="000000"/>
                </a:solidFill>
              </a:rPr>
              <a:t>из </a:t>
            </a:r>
            <a:r>
              <a:rPr lang="ru-RU" altLang="ru-RU" sz="1400" b="1" dirty="0">
                <a:solidFill>
                  <a:srgbClr val="000000"/>
                </a:solidFill>
              </a:rPr>
              <a:t>Пермского края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7035" y="3281467"/>
            <a:ext cx="174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1400" b="1" dirty="0">
                <a:solidFill>
                  <a:srgbClr val="000000"/>
                </a:solidFill>
              </a:rPr>
              <a:t>мероприятие </a:t>
            </a:r>
            <a:endParaRPr lang="ru-RU" altLang="ru-RU" sz="1400" b="1" dirty="0" smtClean="0">
              <a:solidFill>
                <a:srgbClr val="000000"/>
              </a:solidFill>
            </a:endParaRPr>
          </a:p>
          <a:p>
            <a:pPr algn="r"/>
            <a:r>
              <a:rPr lang="ru-RU" altLang="ru-RU" sz="1400" b="1" dirty="0" smtClean="0">
                <a:solidFill>
                  <a:srgbClr val="000000"/>
                </a:solidFill>
              </a:rPr>
              <a:t>российского </a:t>
            </a:r>
            <a:r>
              <a:rPr lang="ru-RU" altLang="ru-RU" sz="1400" b="1" dirty="0">
                <a:solidFill>
                  <a:srgbClr val="000000"/>
                </a:solidFill>
              </a:rPr>
              <a:t>уровня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1737" y="2360097"/>
            <a:ext cx="16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</a:rPr>
              <a:t>участника </a:t>
            </a:r>
            <a:endParaRPr lang="ru-RU" altLang="ru-RU" sz="1400" b="1" dirty="0" smtClean="0">
              <a:solidFill>
                <a:prstClr val="black"/>
              </a:solidFill>
            </a:endParaRPr>
          </a:p>
          <a:p>
            <a:pPr lvl="0" algn="r">
              <a:spcBef>
                <a:spcPct val="0"/>
              </a:spcBef>
            </a:pPr>
            <a:r>
              <a:rPr lang="ru-RU" altLang="ru-RU" sz="1400" b="1" dirty="0" smtClean="0">
                <a:solidFill>
                  <a:prstClr val="black"/>
                </a:solidFill>
              </a:rPr>
              <a:t>из </a:t>
            </a:r>
            <a:r>
              <a:rPr lang="ru-RU" altLang="ru-RU" sz="1400" b="1" dirty="0">
                <a:solidFill>
                  <a:prstClr val="black"/>
                </a:solidFill>
              </a:rPr>
              <a:t>Пермского края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4846" y="1521049"/>
            <a:ext cx="2147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400" b="1" dirty="0"/>
              <a:t>мероприятий </a:t>
            </a:r>
            <a:endParaRPr lang="ru-RU" altLang="ru-RU" sz="1400" b="1" dirty="0" smtClean="0"/>
          </a:p>
          <a:p>
            <a:pPr algn="r">
              <a:spcBef>
                <a:spcPct val="0"/>
              </a:spcBef>
            </a:pPr>
            <a:r>
              <a:rPr lang="ru-RU" altLang="ru-RU" sz="1400" b="1" dirty="0" smtClean="0"/>
              <a:t>международного </a:t>
            </a:r>
            <a:r>
              <a:rPr lang="ru-RU" altLang="ru-RU" sz="1400" b="1" dirty="0"/>
              <a:t>уровня</a:t>
            </a: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9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447674" y="504826"/>
            <a:ext cx="8493125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Основные </a:t>
            </a:r>
            <a:r>
              <a:rPr lang="ru-RU" altLang="ru-RU" sz="1800" b="1" dirty="0">
                <a:solidFill>
                  <a:srgbClr val="C00000"/>
                </a:solidFill>
                <a:latin typeface="+mn-lt"/>
              </a:rPr>
              <a:t>результаты 2017 </a:t>
            </a: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года в дополнительном образовании и воспитании</a:t>
            </a:r>
            <a:endParaRPr lang="ru-RU" altLang="ru-RU" sz="1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984625" y="1565275"/>
          <a:ext cx="4895850" cy="213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9978"/>
                <a:gridCol w="1583951"/>
                <a:gridCol w="719978"/>
                <a:gridCol w="1871943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Место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08" marB="4570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Регион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08" marB="4570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Место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08" marB="4570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Регион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08" marB="4570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г. Москва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 marL="91435" marR="91435" marT="45708" marB="4570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Новосибирская обл.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г. Санкт-Петербург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</a:t>
                      </a:r>
                      <a:endParaRPr lang="ru-RU" sz="1200" b="1" dirty="0"/>
                    </a:p>
                  </a:txBody>
                  <a:tcPr marL="91435" marR="91435" marT="45708" marB="4570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Мордовия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Татарстан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</a:t>
                      </a:r>
                      <a:endParaRPr lang="ru-RU" sz="1200" b="1" dirty="0"/>
                    </a:p>
                  </a:txBody>
                  <a:tcPr marL="91435" marR="91435" marT="45708" marB="4570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Свердловская обл.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Московская обл.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 marL="91435" marR="91435" marT="45708" marB="4570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Нижегородская обл.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Челябинская обл.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</a:t>
                      </a:r>
                      <a:endParaRPr lang="ru-RU" sz="1200" b="1" dirty="0"/>
                    </a:p>
                  </a:txBody>
                  <a:tcPr marL="91435" marR="91435" marT="45708" marB="4570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Кировская обл.</a:t>
                      </a:r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</a:t>
                      </a:r>
                      <a:endParaRPr lang="ru-RU" sz="1200" b="1" dirty="0"/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Удмуртия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</a:t>
                      </a:r>
                      <a:endParaRPr lang="ru-RU" sz="1200" b="1" dirty="0"/>
                    </a:p>
                  </a:txBody>
                  <a:tcPr marL="91435" marR="91435" marT="45708" marB="4570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Пермский край</a:t>
                      </a:r>
                    </a:p>
                  </a:txBody>
                  <a:tcPr marL="91435" marR="91435" marT="45708" marB="4570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41" name="TextBox 1"/>
          <p:cNvSpPr txBox="1">
            <a:spLocks noChangeArrowheads="1"/>
          </p:cNvSpPr>
          <p:nvPr/>
        </p:nvSpPr>
        <p:spPr bwMode="auto">
          <a:xfrm>
            <a:off x="3924300" y="981075"/>
            <a:ext cx="501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«Золотая дюжина» регионов РФ по результативности участия во всероссийской олимпиаде школьников</a:t>
            </a:r>
          </a:p>
        </p:txBody>
      </p:sp>
      <p:graphicFrame>
        <p:nvGraphicFramePr>
          <p:cNvPr id="2" name="Объект 2"/>
          <p:cNvGraphicFramePr>
            <a:graphicFrameLocks/>
          </p:cNvGraphicFramePr>
          <p:nvPr>
            <p:extLst/>
          </p:nvPr>
        </p:nvGraphicFramePr>
        <p:xfrm>
          <a:off x="3860800" y="3790950"/>
          <a:ext cx="4991100" cy="282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43" name="TextBox 9"/>
          <p:cNvSpPr txBox="1">
            <a:spLocks noChangeArrowheads="1"/>
          </p:cNvSpPr>
          <p:nvPr/>
        </p:nvSpPr>
        <p:spPr bwMode="auto">
          <a:xfrm>
            <a:off x="7240588" y="5485906"/>
            <a:ext cx="10795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r="5400000" algn="ctr" rotWithShape="0">
              <a:srgbClr val="000000">
                <a:alpha val="2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6 468 чел.</a:t>
            </a:r>
          </a:p>
        </p:txBody>
      </p:sp>
      <p:sp>
        <p:nvSpPr>
          <p:cNvPr id="4144" name="Прямоугольник 1"/>
          <p:cNvSpPr>
            <a:spLocks noChangeArrowheads="1"/>
          </p:cNvSpPr>
          <p:nvPr/>
        </p:nvSpPr>
        <p:spPr bwMode="auto">
          <a:xfrm>
            <a:off x="447674" y="1093371"/>
            <a:ext cx="341312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2 место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, Первенство России по авиационным моделям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3 место</a:t>
            </a:r>
            <a:r>
              <a:rPr lang="ru-RU" altLang="ru-RU" sz="1400" dirty="0">
                <a:latin typeface="+mn-lt"/>
              </a:rPr>
              <a:t>, IX Всероссийский фестиваль «РобоФест-2017»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6 место</a:t>
            </a:r>
            <a:r>
              <a:rPr lang="ru-RU" altLang="ru-RU" sz="1400" dirty="0">
                <a:latin typeface="+mn-lt"/>
              </a:rPr>
              <a:t>, XVI молодежные Дельфийские игры России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2 место</a:t>
            </a:r>
            <a:r>
              <a:rPr lang="ru-RU" altLang="ru-RU" sz="1400" dirty="0">
                <a:latin typeface="+mn-lt"/>
              </a:rPr>
              <a:t>, XI Всероссийская олимпиада по геологии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1 место</a:t>
            </a:r>
            <a:r>
              <a:rPr lang="ru-RU" altLang="ru-RU" sz="1400" dirty="0">
                <a:latin typeface="+mn-lt"/>
              </a:rPr>
              <a:t>, вторая смена лагеря ПФО «Гвардеец»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2 и 3 места</a:t>
            </a:r>
            <a:r>
              <a:rPr lang="ru-RU" altLang="ru-RU" sz="1400" dirty="0">
                <a:latin typeface="+mn-lt"/>
              </a:rPr>
              <a:t>, III Национального чемпионата </a:t>
            </a:r>
            <a:r>
              <a:rPr lang="ru-RU" altLang="ru-RU" sz="1400" dirty="0" err="1">
                <a:latin typeface="+mn-lt"/>
              </a:rPr>
              <a:t>Junior</a:t>
            </a:r>
            <a:r>
              <a:rPr lang="ru-RU" altLang="ru-RU" sz="1400" dirty="0">
                <a:latin typeface="+mn-lt"/>
              </a:rPr>
              <a:t> </a:t>
            </a:r>
            <a:r>
              <a:rPr lang="ru-RU" altLang="ru-RU" sz="1400" dirty="0" err="1">
                <a:latin typeface="+mn-lt"/>
              </a:rPr>
              <a:t>Skills</a:t>
            </a:r>
            <a:endParaRPr lang="ru-RU" altLang="ru-RU" sz="1400" dirty="0">
              <a:latin typeface="+mn-lt"/>
            </a:endParaRP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Золотая медаль </a:t>
            </a:r>
            <a:r>
              <a:rPr lang="ru-RU" altLang="ru-RU" sz="1400" dirty="0">
                <a:latin typeface="+mn-lt"/>
              </a:rPr>
              <a:t>на 48-ой международной олимпиаде по физике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Бронзовая медаль </a:t>
            </a:r>
            <a:r>
              <a:rPr lang="ru-RU" altLang="ru-RU" sz="1400" dirty="0">
                <a:latin typeface="+mn-lt"/>
              </a:rPr>
              <a:t>на 14-ой международной олимпиаде по географии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Бронзовая медаль </a:t>
            </a:r>
            <a:r>
              <a:rPr lang="ru-RU" altLang="ru-RU" sz="1400" dirty="0">
                <a:latin typeface="+mn-lt"/>
              </a:rPr>
              <a:t>на Международной выставке юных изобретателей в </a:t>
            </a:r>
            <a:r>
              <a:rPr lang="ru-RU" altLang="ru-RU" sz="1400" dirty="0" smtClean="0">
                <a:latin typeface="+mn-lt"/>
              </a:rPr>
              <a:t>Японии</a:t>
            </a:r>
            <a:endParaRPr lang="ru-RU" altLang="ru-RU" sz="1400" dirty="0">
              <a:latin typeface="+mn-lt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209625" y="5561625"/>
            <a:ext cx="10795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r="5400000" algn="ctr" rotWithShape="0">
              <a:srgbClr val="000000">
                <a:alpha val="2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5 083 </a:t>
            </a:r>
            <a:r>
              <a:rPr lang="ru-RU" altLang="ru-RU" sz="1600" b="1" dirty="0"/>
              <a:t>чел.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913" y="4501262"/>
            <a:ext cx="17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+ 42 организации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+ 1 385 чел.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hape 9"/>
          <p:cNvSpPr/>
          <p:nvPr/>
        </p:nvSpPr>
        <p:spPr>
          <a:xfrm rot="9620956" flipH="1">
            <a:off x="5950919" y="5148542"/>
            <a:ext cx="881099" cy="349143"/>
          </a:xfrm>
          <a:prstGeom prst="swooshArrow">
            <a:avLst>
              <a:gd name="adj1" fmla="val 15098"/>
              <a:gd name="adj2" fmla="val 43635"/>
            </a:avLst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2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447464" y="298804"/>
            <a:ext cx="8473825" cy="67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Основные направления </a:t>
            </a:r>
            <a:r>
              <a:rPr lang="ru-RU" altLang="ru-RU" sz="1800" b="1" dirty="0">
                <a:solidFill>
                  <a:srgbClr val="C00000"/>
                </a:solidFill>
                <a:latin typeface="+mn-lt"/>
              </a:rPr>
              <a:t>развития дополнительного образования </a:t>
            </a:r>
            <a:endParaRPr lang="ru-RU" altLang="ru-RU" sz="1800" b="1" dirty="0" smtClean="0">
              <a:solidFill>
                <a:srgbClr val="C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воспитания </a:t>
            </a:r>
            <a:r>
              <a:rPr lang="ru-RU" altLang="ru-RU" sz="1800" b="1" dirty="0">
                <a:solidFill>
                  <a:srgbClr val="C00000"/>
                </a:solidFill>
                <a:latin typeface="+mn-lt"/>
              </a:rPr>
              <a:t>детей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1241669" y="1129066"/>
            <a:ext cx="7594600" cy="457200"/>
          </a:xfrm>
          <a:custGeom>
            <a:avLst/>
            <a:gdLst>
              <a:gd name="connsiteX0" fmla="*/ 0 w 7467600"/>
              <a:gd name="connsiteY0" fmla="*/ 92694 h 556152"/>
              <a:gd name="connsiteX1" fmla="*/ 92694 w 7467600"/>
              <a:gd name="connsiteY1" fmla="*/ 0 h 556152"/>
              <a:gd name="connsiteX2" fmla="*/ 7374906 w 7467600"/>
              <a:gd name="connsiteY2" fmla="*/ 0 h 556152"/>
              <a:gd name="connsiteX3" fmla="*/ 7467600 w 7467600"/>
              <a:gd name="connsiteY3" fmla="*/ 92694 h 556152"/>
              <a:gd name="connsiteX4" fmla="*/ 7467600 w 7467600"/>
              <a:gd name="connsiteY4" fmla="*/ 463458 h 556152"/>
              <a:gd name="connsiteX5" fmla="*/ 7374906 w 7467600"/>
              <a:gd name="connsiteY5" fmla="*/ 556152 h 556152"/>
              <a:gd name="connsiteX6" fmla="*/ 92694 w 7467600"/>
              <a:gd name="connsiteY6" fmla="*/ 556152 h 556152"/>
              <a:gd name="connsiteX7" fmla="*/ 0 w 7467600"/>
              <a:gd name="connsiteY7" fmla="*/ 463458 h 556152"/>
              <a:gd name="connsiteX8" fmla="*/ 0 w 7467600"/>
              <a:gd name="connsiteY8" fmla="*/ 92694 h 55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7600" h="556152">
                <a:moveTo>
                  <a:pt x="0" y="92694"/>
                </a:moveTo>
                <a:cubicBezTo>
                  <a:pt x="0" y="41501"/>
                  <a:pt x="41501" y="0"/>
                  <a:pt x="92694" y="0"/>
                </a:cubicBezTo>
                <a:lnTo>
                  <a:pt x="7374906" y="0"/>
                </a:lnTo>
                <a:cubicBezTo>
                  <a:pt x="7426099" y="0"/>
                  <a:pt x="7467600" y="41501"/>
                  <a:pt x="7467600" y="92694"/>
                </a:cubicBezTo>
                <a:lnTo>
                  <a:pt x="7467600" y="463458"/>
                </a:lnTo>
                <a:cubicBezTo>
                  <a:pt x="7467600" y="514651"/>
                  <a:pt x="7426099" y="556152"/>
                  <a:pt x="7374906" y="556152"/>
                </a:cubicBezTo>
                <a:lnTo>
                  <a:pt x="92694" y="556152"/>
                </a:lnTo>
                <a:cubicBezTo>
                  <a:pt x="41501" y="556152"/>
                  <a:pt x="0" y="514651"/>
                  <a:pt x="0" y="463458"/>
                </a:cubicBezTo>
                <a:lnTo>
                  <a:pt x="0" y="9269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489" tIns="80489" rIns="80489" bIns="80489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Российского движения школьников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099186" y="1487391"/>
            <a:ext cx="7467600" cy="609240"/>
          </a:xfrm>
          <a:custGeom>
            <a:avLst/>
            <a:gdLst>
              <a:gd name="connsiteX0" fmla="*/ 0 w 7467600"/>
              <a:gd name="connsiteY0" fmla="*/ 0 h 376739"/>
              <a:gd name="connsiteX1" fmla="*/ 7467600 w 7467600"/>
              <a:gd name="connsiteY1" fmla="*/ 0 h 376739"/>
              <a:gd name="connsiteX2" fmla="*/ 7467600 w 7467600"/>
              <a:gd name="connsiteY2" fmla="*/ 376739 h 376739"/>
              <a:gd name="connsiteX3" fmla="*/ 0 w 7467600"/>
              <a:gd name="connsiteY3" fmla="*/ 376739 h 376739"/>
              <a:gd name="connsiteX4" fmla="*/ 0 w 7467600"/>
              <a:gd name="connsiteY4" fmla="*/ 0 h 37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376739">
                <a:moveTo>
                  <a:pt x="0" y="0"/>
                </a:moveTo>
                <a:lnTo>
                  <a:pt x="7467600" y="0"/>
                </a:lnTo>
                <a:lnTo>
                  <a:pt x="7467600" y="376739"/>
                </a:lnTo>
                <a:lnTo>
                  <a:pt x="0" y="3767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7096" tIns="17780" rIns="99568" bIns="17780" spcCol="1270"/>
          <a:lstStyle/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b="1" dirty="0">
                <a:solidFill>
                  <a:srgbClr val="C00000"/>
                </a:solidFill>
              </a:rPr>
              <a:t>12</a:t>
            </a:r>
            <a:r>
              <a:rPr lang="ru-RU" sz="1400" dirty="0"/>
              <a:t> федеральных и </a:t>
            </a:r>
            <a:r>
              <a:rPr lang="ru-RU" sz="1400" b="1" dirty="0">
                <a:solidFill>
                  <a:srgbClr val="C00000"/>
                </a:solidFill>
              </a:rPr>
              <a:t>56</a:t>
            </a:r>
            <a:r>
              <a:rPr lang="ru-RU" sz="1400" dirty="0"/>
              <a:t> региональных пилотных площадок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b="1" dirty="0">
                <a:solidFill>
                  <a:srgbClr val="C00000"/>
                </a:solidFill>
              </a:rPr>
              <a:t>1 140</a:t>
            </a:r>
            <a:r>
              <a:rPr lang="ru-RU" sz="1400" dirty="0"/>
              <a:t> детских </a:t>
            </a:r>
            <a:r>
              <a:rPr lang="ru-RU" sz="1400" dirty="0" smtClean="0"/>
              <a:t>объединений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dirty="0" smtClean="0"/>
              <a:t>16 257 детей (</a:t>
            </a:r>
            <a:r>
              <a:rPr lang="ru-RU" sz="1400" b="1" dirty="0" smtClean="0">
                <a:solidFill>
                  <a:srgbClr val="C00000"/>
                </a:solidFill>
              </a:rPr>
              <a:t>+2 735 </a:t>
            </a:r>
            <a:r>
              <a:rPr lang="ru-RU" sz="1400" dirty="0" smtClean="0"/>
              <a:t>детей в 2017 г. – рост на </a:t>
            </a:r>
            <a:r>
              <a:rPr lang="ru-RU" sz="1400" b="1" dirty="0" smtClean="0">
                <a:solidFill>
                  <a:srgbClr val="C00000"/>
                </a:solidFill>
              </a:rPr>
              <a:t>20%</a:t>
            </a:r>
            <a:r>
              <a:rPr lang="ru-RU" sz="1400" dirty="0" smtClean="0"/>
              <a:t>)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endParaRPr lang="ru-RU" sz="1400" dirty="0"/>
          </a:p>
        </p:txBody>
      </p:sp>
      <p:sp>
        <p:nvSpPr>
          <p:cNvPr id="7" name="Полилиния 6"/>
          <p:cNvSpPr/>
          <p:nvPr/>
        </p:nvSpPr>
        <p:spPr>
          <a:xfrm>
            <a:off x="1241669" y="2232025"/>
            <a:ext cx="7594600" cy="457200"/>
          </a:xfrm>
          <a:custGeom>
            <a:avLst/>
            <a:gdLst>
              <a:gd name="connsiteX0" fmla="*/ 0 w 7467600"/>
              <a:gd name="connsiteY0" fmla="*/ 92694 h 556152"/>
              <a:gd name="connsiteX1" fmla="*/ 92694 w 7467600"/>
              <a:gd name="connsiteY1" fmla="*/ 0 h 556152"/>
              <a:gd name="connsiteX2" fmla="*/ 7374906 w 7467600"/>
              <a:gd name="connsiteY2" fmla="*/ 0 h 556152"/>
              <a:gd name="connsiteX3" fmla="*/ 7467600 w 7467600"/>
              <a:gd name="connsiteY3" fmla="*/ 92694 h 556152"/>
              <a:gd name="connsiteX4" fmla="*/ 7467600 w 7467600"/>
              <a:gd name="connsiteY4" fmla="*/ 463458 h 556152"/>
              <a:gd name="connsiteX5" fmla="*/ 7374906 w 7467600"/>
              <a:gd name="connsiteY5" fmla="*/ 556152 h 556152"/>
              <a:gd name="connsiteX6" fmla="*/ 92694 w 7467600"/>
              <a:gd name="connsiteY6" fmla="*/ 556152 h 556152"/>
              <a:gd name="connsiteX7" fmla="*/ 0 w 7467600"/>
              <a:gd name="connsiteY7" fmla="*/ 463458 h 556152"/>
              <a:gd name="connsiteX8" fmla="*/ 0 w 7467600"/>
              <a:gd name="connsiteY8" fmla="*/ 92694 h 55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7600" h="556152">
                <a:moveTo>
                  <a:pt x="0" y="92694"/>
                </a:moveTo>
                <a:cubicBezTo>
                  <a:pt x="0" y="41501"/>
                  <a:pt x="41501" y="0"/>
                  <a:pt x="92694" y="0"/>
                </a:cubicBezTo>
                <a:lnTo>
                  <a:pt x="7374906" y="0"/>
                </a:lnTo>
                <a:cubicBezTo>
                  <a:pt x="7426099" y="0"/>
                  <a:pt x="7467600" y="41501"/>
                  <a:pt x="7467600" y="92694"/>
                </a:cubicBezTo>
                <a:lnTo>
                  <a:pt x="7467600" y="463458"/>
                </a:lnTo>
                <a:cubicBezTo>
                  <a:pt x="7467600" y="514651"/>
                  <a:pt x="7426099" y="556152"/>
                  <a:pt x="7374906" y="556152"/>
                </a:cubicBezTo>
                <a:lnTo>
                  <a:pt x="92694" y="556152"/>
                </a:lnTo>
                <a:cubicBezTo>
                  <a:pt x="41501" y="556152"/>
                  <a:pt x="0" y="514651"/>
                  <a:pt x="0" y="463458"/>
                </a:cubicBezTo>
                <a:lnTo>
                  <a:pt x="0" y="9269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489" tIns="80489" rIns="80489" bIns="80489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военно-патриотического движения «ЮНАРМИЯ»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099186" y="2600326"/>
            <a:ext cx="7467600" cy="454025"/>
          </a:xfrm>
          <a:custGeom>
            <a:avLst/>
            <a:gdLst>
              <a:gd name="connsiteX0" fmla="*/ 0 w 7467600"/>
              <a:gd name="connsiteY0" fmla="*/ 0 h 376739"/>
              <a:gd name="connsiteX1" fmla="*/ 7467600 w 7467600"/>
              <a:gd name="connsiteY1" fmla="*/ 0 h 376739"/>
              <a:gd name="connsiteX2" fmla="*/ 7467600 w 7467600"/>
              <a:gd name="connsiteY2" fmla="*/ 376739 h 376739"/>
              <a:gd name="connsiteX3" fmla="*/ 0 w 7467600"/>
              <a:gd name="connsiteY3" fmla="*/ 376739 h 376739"/>
              <a:gd name="connsiteX4" fmla="*/ 0 w 7467600"/>
              <a:gd name="connsiteY4" fmla="*/ 0 h 37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376739">
                <a:moveTo>
                  <a:pt x="0" y="0"/>
                </a:moveTo>
                <a:lnTo>
                  <a:pt x="7467600" y="0"/>
                </a:lnTo>
                <a:lnTo>
                  <a:pt x="7467600" y="376739"/>
                </a:lnTo>
                <a:lnTo>
                  <a:pt x="0" y="3767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7096" tIns="17780" rIns="99568" bIns="17780" spcCol="1270"/>
          <a:lstStyle/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b="1" dirty="0">
                <a:solidFill>
                  <a:srgbClr val="C00000"/>
                </a:solidFill>
              </a:rPr>
              <a:t>39</a:t>
            </a:r>
            <a:r>
              <a:rPr lang="ru-RU" sz="1400" dirty="0"/>
              <a:t> муниципалитетов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dirty="0"/>
              <a:t>101 </a:t>
            </a:r>
            <a:r>
              <a:rPr lang="ru-RU" sz="1400" dirty="0" smtClean="0"/>
              <a:t>отряд, 2 466 детей (</a:t>
            </a:r>
            <a:r>
              <a:rPr lang="ru-RU" sz="1400" b="1" dirty="0" smtClean="0">
                <a:solidFill>
                  <a:srgbClr val="C00000"/>
                </a:solidFill>
              </a:rPr>
              <a:t>+1 780</a:t>
            </a:r>
            <a:r>
              <a:rPr lang="ru-RU" sz="1400" dirty="0" smtClean="0"/>
              <a:t> детей в 2017 г. – рост более чем </a:t>
            </a:r>
            <a:r>
              <a:rPr lang="ru-RU" sz="1400" b="1" dirty="0" smtClean="0">
                <a:solidFill>
                  <a:srgbClr val="C00000"/>
                </a:solidFill>
              </a:rPr>
              <a:t>в 3,5</a:t>
            </a:r>
            <a:r>
              <a:rPr lang="ru-RU" sz="1400" dirty="0" smtClean="0"/>
              <a:t> раза)</a:t>
            </a:r>
            <a:endParaRPr lang="ru-RU" sz="1400" dirty="0"/>
          </a:p>
        </p:txBody>
      </p:sp>
      <p:sp>
        <p:nvSpPr>
          <p:cNvPr id="9" name="Полилиния 8"/>
          <p:cNvSpPr/>
          <p:nvPr/>
        </p:nvSpPr>
        <p:spPr>
          <a:xfrm>
            <a:off x="1241669" y="3114675"/>
            <a:ext cx="7594600" cy="455613"/>
          </a:xfrm>
          <a:custGeom>
            <a:avLst/>
            <a:gdLst>
              <a:gd name="connsiteX0" fmla="*/ 0 w 7467600"/>
              <a:gd name="connsiteY0" fmla="*/ 92694 h 556152"/>
              <a:gd name="connsiteX1" fmla="*/ 92694 w 7467600"/>
              <a:gd name="connsiteY1" fmla="*/ 0 h 556152"/>
              <a:gd name="connsiteX2" fmla="*/ 7374906 w 7467600"/>
              <a:gd name="connsiteY2" fmla="*/ 0 h 556152"/>
              <a:gd name="connsiteX3" fmla="*/ 7467600 w 7467600"/>
              <a:gd name="connsiteY3" fmla="*/ 92694 h 556152"/>
              <a:gd name="connsiteX4" fmla="*/ 7467600 w 7467600"/>
              <a:gd name="connsiteY4" fmla="*/ 463458 h 556152"/>
              <a:gd name="connsiteX5" fmla="*/ 7374906 w 7467600"/>
              <a:gd name="connsiteY5" fmla="*/ 556152 h 556152"/>
              <a:gd name="connsiteX6" fmla="*/ 92694 w 7467600"/>
              <a:gd name="connsiteY6" fmla="*/ 556152 h 556152"/>
              <a:gd name="connsiteX7" fmla="*/ 0 w 7467600"/>
              <a:gd name="connsiteY7" fmla="*/ 463458 h 556152"/>
              <a:gd name="connsiteX8" fmla="*/ 0 w 7467600"/>
              <a:gd name="connsiteY8" fmla="*/ 92694 h 55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7600" h="556152">
                <a:moveTo>
                  <a:pt x="0" y="92694"/>
                </a:moveTo>
                <a:cubicBezTo>
                  <a:pt x="0" y="41501"/>
                  <a:pt x="41501" y="0"/>
                  <a:pt x="92694" y="0"/>
                </a:cubicBezTo>
                <a:lnTo>
                  <a:pt x="7374906" y="0"/>
                </a:lnTo>
                <a:cubicBezTo>
                  <a:pt x="7426099" y="0"/>
                  <a:pt x="7467600" y="41501"/>
                  <a:pt x="7467600" y="92694"/>
                </a:cubicBezTo>
                <a:lnTo>
                  <a:pt x="7467600" y="463458"/>
                </a:lnTo>
                <a:cubicBezTo>
                  <a:pt x="7467600" y="514651"/>
                  <a:pt x="7426099" y="556152"/>
                  <a:pt x="7374906" y="556152"/>
                </a:cubicBezTo>
                <a:lnTo>
                  <a:pt x="92694" y="556152"/>
                </a:lnTo>
                <a:cubicBezTo>
                  <a:pt x="41501" y="556152"/>
                  <a:pt x="0" y="514651"/>
                  <a:pt x="0" y="463458"/>
                </a:cubicBezTo>
                <a:lnTo>
                  <a:pt x="0" y="9269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489" tIns="80489" rIns="80489" bIns="80489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Участие во Всероссийской олимпиаде школьников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099186" y="3462338"/>
            <a:ext cx="7467600" cy="755650"/>
          </a:xfrm>
          <a:custGeom>
            <a:avLst/>
            <a:gdLst>
              <a:gd name="connsiteX0" fmla="*/ 0 w 7467600"/>
              <a:gd name="connsiteY0" fmla="*/ 0 h 565110"/>
              <a:gd name="connsiteX1" fmla="*/ 7467600 w 7467600"/>
              <a:gd name="connsiteY1" fmla="*/ 0 h 565110"/>
              <a:gd name="connsiteX2" fmla="*/ 7467600 w 7467600"/>
              <a:gd name="connsiteY2" fmla="*/ 565110 h 565110"/>
              <a:gd name="connsiteX3" fmla="*/ 0 w 7467600"/>
              <a:gd name="connsiteY3" fmla="*/ 565110 h 565110"/>
              <a:gd name="connsiteX4" fmla="*/ 0 w 7467600"/>
              <a:gd name="connsiteY4" fmla="*/ 0 h 56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565110">
                <a:moveTo>
                  <a:pt x="0" y="0"/>
                </a:moveTo>
                <a:lnTo>
                  <a:pt x="7467600" y="0"/>
                </a:lnTo>
                <a:lnTo>
                  <a:pt x="7467600" y="565110"/>
                </a:lnTo>
                <a:lnTo>
                  <a:pt x="0" y="5651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7096" tIns="17780" rIns="99568" bIns="17780" spcCol="1270"/>
          <a:lstStyle/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dirty="0"/>
              <a:t>ш</a:t>
            </a:r>
            <a:r>
              <a:rPr lang="ru-RU" sz="1400" dirty="0" smtClean="0"/>
              <a:t>кольный </a:t>
            </a:r>
            <a:r>
              <a:rPr lang="ru-RU" sz="1400" dirty="0"/>
              <a:t>этап – </a:t>
            </a:r>
            <a:r>
              <a:rPr lang="ru-RU" sz="1400" b="1" dirty="0">
                <a:solidFill>
                  <a:srgbClr val="C00000"/>
                </a:solidFill>
              </a:rPr>
              <a:t>229 700</a:t>
            </a:r>
            <a:r>
              <a:rPr lang="ru-RU" sz="1400" dirty="0"/>
              <a:t> чел., победителей и призеров – </a:t>
            </a:r>
            <a:r>
              <a:rPr lang="ru-RU" sz="1400" b="1" dirty="0">
                <a:solidFill>
                  <a:srgbClr val="C00000"/>
                </a:solidFill>
              </a:rPr>
              <a:t>67 226 </a:t>
            </a:r>
            <a:r>
              <a:rPr lang="ru-RU" sz="1400" dirty="0"/>
              <a:t>чел. 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dirty="0"/>
              <a:t>м</a:t>
            </a:r>
            <a:r>
              <a:rPr lang="ru-RU" sz="1400" dirty="0" smtClean="0"/>
              <a:t>униципальный </a:t>
            </a:r>
            <a:r>
              <a:rPr lang="ru-RU" sz="1400" dirty="0"/>
              <a:t>этап – </a:t>
            </a:r>
            <a:r>
              <a:rPr lang="ru-RU" sz="1400" b="1" dirty="0">
                <a:solidFill>
                  <a:srgbClr val="C00000"/>
                </a:solidFill>
              </a:rPr>
              <a:t>32 093 </a:t>
            </a:r>
            <a:r>
              <a:rPr lang="ru-RU" sz="1400" dirty="0"/>
              <a:t>чел., победителей и призеров – </a:t>
            </a:r>
            <a:r>
              <a:rPr lang="ru-RU" sz="1400" b="1" dirty="0">
                <a:solidFill>
                  <a:srgbClr val="C00000"/>
                </a:solidFill>
              </a:rPr>
              <a:t>7 172 </a:t>
            </a:r>
            <a:r>
              <a:rPr lang="ru-RU" sz="1400" dirty="0"/>
              <a:t>чел.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dirty="0"/>
              <a:t>р</a:t>
            </a:r>
            <a:r>
              <a:rPr lang="ru-RU" sz="1400" dirty="0" smtClean="0"/>
              <a:t>егиональный </a:t>
            </a:r>
            <a:r>
              <a:rPr lang="ru-RU" sz="1400" dirty="0"/>
              <a:t>этап – </a:t>
            </a:r>
            <a:r>
              <a:rPr lang="ru-RU" sz="1400" b="1" dirty="0">
                <a:solidFill>
                  <a:srgbClr val="C00000"/>
                </a:solidFill>
              </a:rPr>
              <a:t>1 188 </a:t>
            </a:r>
            <a:r>
              <a:rPr lang="ru-RU" sz="1400" dirty="0"/>
              <a:t>чел., победителей и призеров </a:t>
            </a:r>
            <a:r>
              <a:rPr lang="ru-RU" sz="1400" dirty="0" smtClean="0"/>
              <a:t>– </a:t>
            </a:r>
            <a:r>
              <a:rPr lang="ru-RU" sz="1400" b="1" dirty="0" smtClean="0">
                <a:solidFill>
                  <a:srgbClr val="C00000"/>
                </a:solidFill>
              </a:rPr>
              <a:t>382</a:t>
            </a:r>
            <a:r>
              <a:rPr lang="ru-RU" sz="1400" dirty="0" smtClean="0"/>
              <a:t> чел</a:t>
            </a:r>
            <a:r>
              <a:rPr lang="ru-RU" sz="1400" dirty="0"/>
              <a:t>.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dirty="0"/>
              <a:t>з</a:t>
            </a:r>
            <a:r>
              <a:rPr lang="ru-RU" sz="1400" dirty="0" smtClean="0"/>
              <a:t>аключительный </a:t>
            </a:r>
            <a:r>
              <a:rPr lang="ru-RU" sz="1400" dirty="0"/>
              <a:t>этап – </a:t>
            </a:r>
            <a:r>
              <a:rPr lang="ru-RU" sz="1400" b="1" dirty="0">
                <a:solidFill>
                  <a:srgbClr val="C00000"/>
                </a:solidFill>
              </a:rPr>
              <a:t>61</a:t>
            </a:r>
            <a:r>
              <a:rPr lang="ru-RU" sz="1400" dirty="0"/>
              <a:t> чел., победителей и призеров – </a:t>
            </a:r>
            <a:r>
              <a:rPr lang="ru-RU" sz="1400" b="1" dirty="0" smtClean="0">
                <a:solidFill>
                  <a:srgbClr val="C00000"/>
                </a:solidFill>
              </a:rPr>
              <a:t>27</a:t>
            </a:r>
            <a:r>
              <a:rPr lang="ru-RU" sz="1400" dirty="0" smtClean="0"/>
              <a:t> </a:t>
            </a:r>
            <a:r>
              <a:rPr lang="ru-RU" sz="1400" dirty="0"/>
              <a:t>чел.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1241669" y="4400550"/>
            <a:ext cx="7594600" cy="457200"/>
          </a:xfrm>
          <a:custGeom>
            <a:avLst/>
            <a:gdLst>
              <a:gd name="connsiteX0" fmla="*/ 0 w 7467600"/>
              <a:gd name="connsiteY0" fmla="*/ 92694 h 556152"/>
              <a:gd name="connsiteX1" fmla="*/ 92694 w 7467600"/>
              <a:gd name="connsiteY1" fmla="*/ 0 h 556152"/>
              <a:gd name="connsiteX2" fmla="*/ 7374906 w 7467600"/>
              <a:gd name="connsiteY2" fmla="*/ 0 h 556152"/>
              <a:gd name="connsiteX3" fmla="*/ 7467600 w 7467600"/>
              <a:gd name="connsiteY3" fmla="*/ 92694 h 556152"/>
              <a:gd name="connsiteX4" fmla="*/ 7467600 w 7467600"/>
              <a:gd name="connsiteY4" fmla="*/ 463458 h 556152"/>
              <a:gd name="connsiteX5" fmla="*/ 7374906 w 7467600"/>
              <a:gd name="connsiteY5" fmla="*/ 556152 h 556152"/>
              <a:gd name="connsiteX6" fmla="*/ 92694 w 7467600"/>
              <a:gd name="connsiteY6" fmla="*/ 556152 h 556152"/>
              <a:gd name="connsiteX7" fmla="*/ 0 w 7467600"/>
              <a:gd name="connsiteY7" fmla="*/ 463458 h 556152"/>
              <a:gd name="connsiteX8" fmla="*/ 0 w 7467600"/>
              <a:gd name="connsiteY8" fmla="*/ 92694 h 55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7600" h="556152">
                <a:moveTo>
                  <a:pt x="0" y="92694"/>
                </a:moveTo>
                <a:cubicBezTo>
                  <a:pt x="0" y="41501"/>
                  <a:pt x="41501" y="0"/>
                  <a:pt x="92694" y="0"/>
                </a:cubicBezTo>
                <a:lnTo>
                  <a:pt x="7374906" y="0"/>
                </a:lnTo>
                <a:cubicBezTo>
                  <a:pt x="7426099" y="0"/>
                  <a:pt x="7467600" y="41501"/>
                  <a:pt x="7467600" y="92694"/>
                </a:cubicBezTo>
                <a:lnTo>
                  <a:pt x="7467600" y="463458"/>
                </a:lnTo>
                <a:cubicBezTo>
                  <a:pt x="7467600" y="514651"/>
                  <a:pt x="7426099" y="556152"/>
                  <a:pt x="7374906" y="556152"/>
                </a:cubicBezTo>
                <a:lnTo>
                  <a:pt x="92694" y="556152"/>
                </a:lnTo>
                <a:cubicBezTo>
                  <a:pt x="41501" y="556152"/>
                  <a:pt x="0" y="514651"/>
                  <a:pt x="0" y="463458"/>
                </a:cubicBezTo>
                <a:lnTo>
                  <a:pt x="0" y="9269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489" tIns="80489" rIns="80489" bIns="80489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мобильных программ для удаленных территорий «Мобильное дополнительное образование» и «Умный автобус»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099186" y="4878061"/>
            <a:ext cx="7467600" cy="565150"/>
          </a:xfrm>
          <a:custGeom>
            <a:avLst/>
            <a:gdLst>
              <a:gd name="connsiteX0" fmla="*/ 0 w 7467600"/>
              <a:gd name="connsiteY0" fmla="*/ 0 h 565110"/>
              <a:gd name="connsiteX1" fmla="*/ 7467600 w 7467600"/>
              <a:gd name="connsiteY1" fmla="*/ 0 h 565110"/>
              <a:gd name="connsiteX2" fmla="*/ 7467600 w 7467600"/>
              <a:gd name="connsiteY2" fmla="*/ 565110 h 565110"/>
              <a:gd name="connsiteX3" fmla="*/ 0 w 7467600"/>
              <a:gd name="connsiteY3" fmla="*/ 565110 h 565110"/>
              <a:gd name="connsiteX4" fmla="*/ 0 w 7467600"/>
              <a:gd name="connsiteY4" fmla="*/ 0 h 56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565110">
                <a:moveTo>
                  <a:pt x="0" y="0"/>
                </a:moveTo>
                <a:lnTo>
                  <a:pt x="7467600" y="0"/>
                </a:lnTo>
                <a:lnTo>
                  <a:pt x="7467600" y="565110"/>
                </a:lnTo>
                <a:lnTo>
                  <a:pt x="0" y="5651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7096" tIns="17780" rIns="99568" bIns="17780" spcCol="1270"/>
          <a:lstStyle/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b="1" dirty="0">
                <a:solidFill>
                  <a:srgbClr val="C00000"/>
                </a:solidFill>
              </a:rPr>
              <a:t>2 800</a:t>
            </a:r>
            <a:r>
              <a:rPr lang="ru-RU" sz="1400" dirty="0"/>
              <a:t> детей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b="1" dirty="0">
                <a:solidFill>
                  <a:srgbClr val="C00000"/>
                </a:solidFill>
              </a:rPr>
              <a:t>17</a:t>
            </a:r>
            <a:r>
              <a:rPr lang="ru-RU" sz="1400" dirty="0"/>
              <a:t> сельских школ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b="1" dirty="0">
                <a:solidFill>
                  <a:srgbClr val="C00000"/>
                </a:solidFill>
              </a:rPr>
              <a:t>6</a:t>
            </a:r>
            <a:r>
              <a:rPr lang="ru-RU" sz="1400" dirty="0"/>
              <a:t> муниципалитетов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1241669" y="5495925"/>
            <a:ext cx="7594600" cy="457200"/>
          </a:xfrm>
          <a:custGeom>
            <a:avLst/>
            <a:gdLst>
              <a:gd name="connsiteX0" fmla="*/ 0 w 7467600"/>
              <a:gd name="connsiteY0" fmla="*/ 92694 h 556152"/>
              <a:gd name="connsiteX1" fmla="*/ 92694 w 7467600"/>
              <a:gd name="connsiteY1" fmla="*/ 0 h 556152"/>
              <a:gd name="connsiteX2" fmla="*/ 7374906 w 7467600"/>
              <a:gd name="connsiteY2" fmla="*/ 0 h 556152"/>
              <a:gd name="connsiteX3" fmla="*/ 7467600 w 7467600"/>
              <a:gd name="connsiteY3" fmla="*/ 92694 h 556152"/>
              <a:gd name="connsiteX4" fmla="*/ 7467600 w 7467600"/>
              <a:gd name="connsiteY4" fmla="*/ 463458 h 556152"/>
              <a:gd name="connsiteX5" fmla="*/ 7374906 w 7467600"/>
              <a:gd name="connsiteY5" fmla="*/ 556152 h 556152"/>
              <a:gd name="connsiteX6" fmla="*/ 92694 w 7467600"/>
              <a:gd name="connsiteY6" fmla="*/ 556152 h 556152"/>
              <a:gd name="connsiteX7" fmla="*/ 0 w 7467600"/>
              <a:gd name="connsiteY7" fmla="*/ 463458 h 556152"/>
              <a:gd name="connsiteX8" fmla="*/ 0 w 7467600"/>
              <a:gd name="connsiteY8" fmla="*/ 92694 h 55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7600" h="556152">
                <a:moveTo>
                  <a:pt x="0" y="92694"/>
                </a:moveTo>
                <a:cubicBezTo>
                  <a:pt x="0" y="41501"/>
                  <a:pt x="41501" y="0"/>
                  <a:pt x="92694" y="0"/>
                </a:cubicBezTo>
                <a:lnTo>
                  <a:pt x="7374906" y="0"/>
                </a:lnTo>
                <a:cubicBezTo>
                  <a:pt x="7426099" y="0"/>
                  <a:pt x="7467600" y="41501"/>
                  <a:pt x="7467600" y="92694"/>
                </a:cubicBezTo>
                <a:lnTo>
                  <a:pt x="7467600" y="463458"/>
                </a:lnTo>
                <a:cubicBezTo>
                  <a:pt x="7467600" y="514651"/>
                  <a:pt x="7426099" y="556152"/>
                  <a:pt x="7374906" y="556152"/>
                </a:cubicBezTo>
                <a:lnTo>
                  <a:pt x="92694" y="556152"/>
                </a:lnTo>
                <a:cubicBezTo>
                  <a:pt x="41501" y="556152"/>
                  <a:pt x="0" y="514651"/>
                  <a:pt x="0" y="463458"/>
                </a:cubicBezTo>
                <a:lnTo>
                  <a:pt x="0" y="9269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489" tIns="80489" rIns="80489" bIns="80489" spcCol="1270" anchor="ctr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технического творчества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099186" y="5854700"/>
            <a:ext cx="7569200" cy="638175"/>
          </a:xfrm>
          <a:custGeom>
            <a:avLst/>
            <a:gdLst>
              <a:gd name="connsiteX0" fmla="*/ 0 w 7467600"/>
              <a:gd name="connsiteY0" fmla="*/ 0 h 376739"/>
              <a:gd name="connsiteX1" fmla="*/ 7467600 w 7467600"/>
              <a:gd name="connsiteY1" fmla="*/ 0 h 376739"/>
              <a:gd name="connsiteX2" fmla="*/ 7467600 w 7467600"/>
              <a:gd name="connsiteY2" fmla="*/ 376739 h 376739"/>
              <a:gd name="connsiteX3" fmla="*/ 0 w 7467600"/>
              <a:gd name="connsiteY3" fmla="*/ 376739 h 376739"/>
              <a:gd name="connsiteX4" fmla="*/ 0 w 7467600"/>
              <a:gd name="connsiteY4" fmla="*/ 0 h 37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376739">
                <a:moveTo>
                  <a:pt x="0" y="0"/>
                </a:moveTo>
                <a:lnTo>
                  <a:pt x="7467600" y="0"/>
                </a:lnTo>
                <a:lnTo>
                  <a:pt x="7467600" y="376739"/>
                </a:lnTo>
                <a:lnTo>
                  <a:pt x="0" y="3767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7096" tIns="17780" rIns="99568" bIns="17780" spcCol="1270"/>
          <a:lstStyle/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dirty="0"/>
              <a:t>создание </a:t>
            </a:r>
            <a:r>
              <a:rPr lang="ru-RU" sz="1400" b="1" dirty="0">
                <a:solidFill>
                  <a:srgbClr val="C00000"/>
                </a:solidFill>
              </a:rPr>
              <a:t>1</a:t>
            </a:r>
            <a:r>
              <a:rPr lang="ru-RU" sz="1400" dirty="0"/>
              <a:t> регионального и </a:t>
            </a:r>
            <a:r>
              <a:rPr lang="ru-RU" sz="1400" b="1" dirty="0">
                <a:solidFill>
                  <a:srgbClr val="C00000"/>
                </a:solidFill>
              </a:rPr>
              <a:t>6</a:t>
            </a:r>
            <a:r>
              <a:rPr lang="ru-RU" sz="1400" dirty="0"/>
              <a:t> муниципальных ресурсных центров технического творчества</a:t>
            </a:r>
          </a:p>
          <a:p>
            <a:pPr marL="285750" lvl="1" indent="-285750" defTabSz="488950" fontAlgn="auto">
              <a:lnSpc>
                <a:spcPct val="9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  <a:defRPr/>
            </a:pPr>
            <a:r>
              <a:rPr lang="ru-RU" sz="1400" dirty="0" smtClean="0"/>
              <a:t>543 кружка (</a:t>
            </a:r>
            <a:r>
              <a:rPr lang="ru-RU" sz="1400" b="1" dirty="0" smtClean="0">
                <a:solidFill>
                  <a:srgbClr val="C00000"/>
                </a:solidFill>
              </a:rPr>
              <a:t>+ 67</a:t>
            </a:r>
            <a:r>
              <a:rPr lang="ru-RU" sz="1400" dirty="0" smtClean="0"/>
              <a:t> в </a:t>
            </a:r>
            <a:r>
              <a:rPr lang="ru-RU" sz="1400" dirty="0"/>
              <a:t>2017 </a:t>
            </a:r>
            <a:r>
              <a:rPr lang="ru-RU" sz="1400" dirty="0" smtClean="0"/>
              <a:t>году), в которых </a:t>
            </a:r>
            <a:r>
              <a:rPr lang="ru-RU" sz="1400" dirty="0"/>
              <a:t>занимаются 11 288 чел</a:t>
            </a:r>
            <a:r>
              <a:rPr lang="ru-RU" sz="1400" dirty="0" smtClean="0"/>
              <a:t>. (</a:t>
            </a:r>
            <a:r>
              <a:rPr lang="ru-RU" sz="1400" b="1" dirty="0" smtClean="0">
                <a:solidFill>
                  <a:srgbClr val="C00000"/>
                </a:solidFill>
              </a:rPr>
              <a:t>+ 2 304</a:t>
            </a:r>
            <a:r>
              <a:rPr lang="ru-RU" sz="1400" dirty="0" smtClean="0"/>
              <a:t> в 2017 году)</a:t>
            </a:r>
            <a:endParaRPr lang="ru-RU" sz="1400" dirty="0"/>
          </a:p>
        </p:txBody>
      </p:sp>
      <p:pic>
        <p:nvPicPr>
          <p:cNvPr id="4101" name="Picture 2" descr="http://www.ivedu.ru/thumbs/2017/01/ehmblema_junarm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03412"/>
            <a:ext cx="432868" cy="4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https://xn--d1axz.xn--p1ai/assets/portal/img/og/logo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" b="70968" l="565" r="100000"/>
                    </a14:imgEffect>
                    <a14:imgEffect>
                      <a14:brightnessContrast bright="-3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24"/>
          <a:stretch/>
        </p:blipFill>
        <p:spPr bwMode="auto">
          <a:xfrm>
            <a:off x="539750" y="1168359"/>
            <a:ext cx="432868" cy="3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20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1" t="7074" r="7642" b="8028"/>
          <a:stretch/>
        </p:blipFill>
        <p:spPr>
          <a:xfrm>
            <a:off x="539750" y="3154245"/>
            <a:ext cx="432868" cy="442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16268"/>
          <a:stretch/>
        </p:blipFill>
        <p:spPr>
          <a:xfrm>
            <a:off x="539750" y="4396591"/>
            <a:ext cx="432868" cy="4846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5495925"/>
            <a:ext cx="432869" cy="507431"/>
          </a:xfrm>
          <a:prstGeom prst="rect">
            <a:avLst/>
          </a:prstGeom>
        </p:spPr>
      </p:pic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0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/>
          <p:nvPr/>
        </p:nvSpPr>
        <p:spPr>
          <a:xfrm>
            <a:off x="153905" y="2361889"/>
            <a:ext cx="463391" cy="340994"/>
          </a:xfrm>
          <a:custGeom>
            <a:avLst/>
            <a:gdLst/>
            <a:ahLst/>
            <a:cxnLst/>
            <a:rect l="l" t="t" r="r" b="b"/>
            <a:pathLst>
              <a:path w="617854" h="454660">
                <a:moveTo>
                  <a:pt x="457606" y="96126"/>
                </a:moveTo>
                <a:lnTo>
                  <a:pt x="160045" y="96126"/>
                </a:lnTo>
                <a:lnTo>
                  <a:pt x="154952" y="98640"/>
                </a:lnTo>
                <a:lnTo>
                  <a:pt x="148259" y="107429"/>
                </a:lnTo>
                <a:lnTo>
                  <a:pt x="147167" y="113017"/>
                </a:lnTo>
                <a:lnTo>
                  <a:pt x="148655" y="118452"/>
                </a:lnTo>
                <a:lnTo>
                  <a:pt x="162140" y="180073"/>
                </a:lnTo>
                <a:lnTo>
                  <a:pt x="164210" y="187553"/>
                </a:lnTo>
                <a:lnTo>
                  <a:pt x="171183" y="192862"/>
                </a:lnTo>
                <a:lnTo>
                  <a:pt x="446557" y="192862"/>
                </a:lnTo>
                <a:lnTo>
                  <a:pt x="453516" y="187553"/>
                </a:lnTo>
                <a:lnTo>
                  <a:pt x="455612" y="179933"/>
                </a:lnTo>
                <a:lnTo>
                  <a:pt x="460476" y="157721"/>
                </a:lnTo>
                <a:lnTo>
                  <a:pt x="192163" y="157721"/>
                </a:lnTo>
                <a:lnTo>
                  <a:pt x="189014" y="131267"/>
                </a:lnTo>
                <a:lnTo>
                  <a:pt x="466268" y="131267"/>
                </a:lnTo>
                <a:lnTo>
                  <a:pt x="469108" y="118325"/>
                </a:lnTo>
                <a:lnTo>
                  <a:pt x="470547" y="113004"/>
                </a:lnTo>
                <a:lnTo>
                  <a:pt x="469468" y="107429"/>
                </a:lnTo>
                <a:lnTo>
                  <a:pt x="462826" y="98704"/>
                </a:lnTo>
                <a:lnTo>
                  <a:pt x="457606" y="96126"/>
                </a:lnTo>
                <a:close/>
              </a:path>
              <a:path w="617854" h="454660">
                <a:moveTo>
                  <a:pt x="466268" y="131267"/>
                </a:moveTo>
                <a:lnTo>
                  <a:pt x="428688" y="131267"/>
                </a:lnTo>
                <a:lnTo>
                  <a:pt x="425551" y="157721"/>
                </a:lnTo>
                <a:lnTo>
                  <a:pt x="460476" y="157721"/>
                </a:lnTo>
                <a:lnTo>
                  <a:pt x="466268" y="131267"/>
                </a:lnTo>
                <a:close/>
              </a:path>
              <a:path w="617854" h="454660">
                <a:moveTo>
                  <a:pt x="546214" y="0"/>
                </a:moveTo>
                <a:lnTo>
                  <a:pt x="71500" y="0"/>
                </a:lnTo>
                <a:lnTo>
                  <a:pt x="43698" y="5626"/>
                </a:lnTo>
                <a:lnTo>
                  <a:pt x="20967" y="20961"/>
                </a:lnTo>
                <a:lnTo>
                  <a:pt x="5628" y="43687"/>
                </a:lnTo>
                <a:lnTo>
                  <a:pt x="0" y="71488"/>
                </a:lnTo>
                <a:lnTo>
                  <a:pt x="5628" y="99307"/>
                </a:lnTo>
                <a:lnTo>
                  <a:pt x="20967" y="122050"/>
                </a:lnTo>
                <a:lnTo>
                  <a:pt x="43698" y="137396"/>
                </a:lnTo>
                <a:lnTo>
                  <a:pt x="71500" y="143027"/>
                </a:lnTo>
                <a:lnTo>
                  <a:pt x="99318" y="137396"/>
                </a:lnTo>
                <a:lnTo>
                  <a:pt x="122056" y="122050"/>
                </a:lnTo>
                <a:lnTo>
                  <a:pt x="131611" y="107886"/>
                </a:lnTo>
                <a:lnTo>
                  <a:pt x="71500" y="107886"/>
                </a:lnTo>
                <a:lnTo>
                  <a:pt x="57357" y="105022"/>
                </a:lnTo>
                <a:lnTo>
                  <a:pt x="45794" y="97216"/>
                </a:lnTo>
                <a:lnTo>
                  <a:pt x="37991" y="85646"/>
                </a:lnTo>
                <a:lnTo>
                  <a:pt x="35128" y="71488"/>
                </a:lnTo>
                <a:lnTo>
                  <a:pt x="37991" y="57359"/>
                </a:lnTo>
                <a:lnTo>
                  <a:pt x="45794" y="45804"/>
                </a:lnTo>
                <a:lnTo>
                  <a:pt x="57357" y="38003"/>
                </a:lnTo>
                <a:lnTo>
                  <a:pt x="71500" y="35140"/>
                </a:lnTo>
                <a:lnTo>
                  <a:pt x="606330" y="35140"/>
                </a:lnTo>
                <a:lnTo>
                  <a:pt x="596758" y="20961"/>
                </a:lnTo>
                <a:lnTo>
                  <a:pt x="574024" y="5626"/>
                </a:lnTo>
                <a:lnTo>
                  <a:pt x="546214" y="0"/>
                </a:lnTo>
                <a:close/>
              </a:path>
              <a:path w="617854" h="454660">
                <a:moveTo>
                  <a:pt x="501954" y="53936"/>
                </a:moveTo>
                <a:lnTo>
                  <a:pt x="482574" y="53936"/>
                </a:lnTo>
                <a:lnTo>
                  <a:pt x="474700" y="61810"/>
                </a:lnTo>
                <a:lnTo>
                  <a:pt x="474700" y="71488"/>
                </a:lnTo>
                <a:lnTo>
                  <a:pt x="480329" y="99307"/>
                </a:lnTo>
                <a:lnTo>
                  <a:pt x="495669" y="122050"/>
                </a:lnTo>
                <a:lnTo>
                  <a:pt x="518404" y="137396"/>
                </a:lnTo>
                <a:lnTo>
                  <a:pt x="546214" y="143027"/>
                </a:lnTo>
                <a:lnTo>
                  <a:pt x="574024" y="137396"/>
                </a:lnTo>
                <a:lnTo>
                  <a:pt x="596758" y="122050"/>
                </a:lnTo>
                <a:lnTo>
                  <a:pt x="606312" y="107886"/>
                </a:lnTo>
                <a:lnTo>
                  <a:pt x="546214" y="107886"/>
                </a:lnTo>
                <a:lnTo>
                  <a:pt x="532063" y="105022"/>
                </a:lnTo>
                <a:lnTo>
                  <a:pt x="520496" y="97216"/>
                </a:lnTo>
                <a:lnTo>
                  <a:pt x="512692" y="85646"/>
                </a:lnTo>
                <a:lnTo>
                  <a:pt x="509828" y="71488"/>
                </a:lnTo>
                <a:lnTo>
                  <a:pt x="509828" y="61810"/>
                </a:lnTo>
                <a:lnTo>
                  <a:pt x="501954" y="53936"/>
                </a:lnTo>
                <a:close/>
              </a:path>
              <a:path w="617854" h="454660">
                <a:moveTo>
                  <a:pt x="135140" y="53936"/>
                </a:moveTo>
                <a:lnTo>
                  <a:pt x="115760" y="53936"/>
                </a:lnTo>
                <a:lnTo>
                  <a:pt x="107886" y="61810"/>
                </a:lnTo>
                <a:lnTo>
                  <a:pt x="107886" y="71488"/>
                </a:lnTo>
                <a:lnTo>
                  <a:pt x="105021" y="85646"/>
                </a:lnTo>
                <a:lnTo>
                  <a:pt x="97213" y="97216"/>
                </a:lnTo>
                <a:lnTo>
                  <a:pt x="85646" y="105022"/>
                </a:lnTo>
                <a:lnTo>
                  <a:pt x="71500" y="107886"/>
                </a:lnTo>
                <a:lnTo>
                  <a:pt x="131611" y="107886"/>
                </a:lnTo>
                <a:lnTo>
                  <a:pt x="137398" y="99307"/>
                </a:lnTo>
                <a:lnTo>
                  <a:pt x="143027" y="71488"/>
                </a:lnTo>
                <a:lnTo>
                  <a:pt x="143027" y="61810"/>
                </a:lnTo>
                <a:lnTo>
                  <a:pt x="135140" y="53936"/>
                </a:lnTo>
                <a:close/>
              </a:path>
              <a:path w="617854" h="454660">
                <a:moveTo>
                  <a:pt x="606330" y="35140"/>
                </a:moveTo>
                <a:lnTo>
                  <a:pt x="546214" y="35140"/>
                </a:lnTo>
                <a:lnTo>
                  <a:pt x="560362" y="38003"/>
                </a:lnTo>
                <a:lnTo>
                  <a:pt x="571925" y="45804"/>
                </a:lnTo>
                <a:lnTo>
                  <a:pt x="579725" y="57359"/>
                </a:lnTo>
                <a:lnTo>
                  <a:pt x="582587" y="71488"/>
                </a:lnTo>
                <a:lnTo>
                  <a:pt x="579725" y="85646"/>
                </a:lnTo>
                <a:lnTo>
                  <a:pt x="571925" y="97216"/>
                </a:lnTo>
                <a:lnTo>
                  <a:pt x="560362" y="105022"/>
                </a:lnTo>
                <a:lnTo>
                  <a:pt x="546214" y="107886"/>
                </a:lnTo>
                <a:lnTo>
                  <a:pt x="606312" y="107886"/>
                </a:lnTo>
                <a:lnTo>
                  <a:pt x="612099" y="99307"/>
                </a:lnTo>
                <a:lnTo>
                  <a:pt x="617727" y="71488"/>
                </a:lnTo>
                <a:lnTo>
                  <a:pt x="612099" y="43687"/>
                </a:lnTo>
                <a:lnTo>
                  <a:pt x="606330" y="35140"/>
                </a:lnTo>
                <a:close/>
              </a:path>
              <a:path w="617854" h="454660">
                <a:moveTo>
                  <a:pt x="429475" y="216687"/>
                </a:moveTo>
                <a:lnTo>
                  <a:pt x="188252" y="216687"/>
                </a:lnTo>
                <a:lnTo>
                  <a:pt x="180378" y="224561"/>
                </a:lnTo>
                <a:lnTo>
                  <a:pt x="180378" y="446176"/>
                </a:lnTo>
                <a:lnTo>
                  <a:pt x="188252" y="454063"/>
                </a:lnTo>
                <a:lnTo>
                  <a:pt x="207619" y="454063"/>
                </a:lnTo>
                <a:lnTo>
                  <a:pt x="215493" y="446176"/>
                </a:lnTo>
                <a:lnTo>
                  <a:pt x="215493" y="251840"/>
                </a:lnTo>
                <a:lnTo>
                  <a:pt x="437349" y="251840"/>
                </a:lnTo>
                <a:lnTo>
                  <a:pt x="437349" y="224561"/>
                </a:lnTo>
                <a:lnTo>
                  <a:pt x="429475" y="216687"/>
                </a:lnTo>
                <a:close/>
              </a:path>
              <a:path w="617854" h="454660">
                <a:moveTo>
                  <a:pt x="323468" y="251840"/>
                </a:moveTo>
                <a:lnTo>
                  <a:pt x="288340" y="251840"/>
                </a:lnTo>
                <a:lnTo>
                  <a:pt x="288340" y="446176"/>
                </a:lnTo>
                <a:lnTo>
                  <a:pt x="296214" y="454063"/>
                </a:lnTo>
                <a:lnTo>
                  <a:pt x="315594" y="454063"/>
                </a:lnTo>
                <a:lnTo>
                  <a:pt x="323468" y="446176"/>
                </a:lnTo>
                <a:lnTo>
                  <a:pt x="323468" y="251840"/>
                </a:lnTo>
                <a:close/>
              </a:path>
              <a:path w="617854" h="454660">
                <a:moveTo>
                  <a:pt x="437349" y="251840"/>
                </a:moveTo>
                <a:lnTo>
                  <a:pt x="402221" y="251840"/>
                </a:lnTo>
                <a:lnTo>
                  <a:pt x="402221" y="446176"/>
                </a:lnTo>
                <a:lnTo>
                  <a:pt x="410095" y="454063"/>
                </a:lnTo>
                <a:lnTo>
                  <a:pt x="429475" y="454063"/>
                </a:lnTo>
                <a:lnTo>
                  <a:pt x="437349" y="446176"/>
                </a:lnTo>
                <a:lnTo>
                  <a:pt x="437349" y="2518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35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647" y="2403438"/>
            <a:ext cx="2038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34" dirty="0">
                <a:solidFill>
                  <a:schemeClr val="accent1">
                    <a:lumMod val="75000"/>
                  </a:schemeClr>
                </a:solidFill>
              </a:rPr>
              <a:t>ЛИЧНОСТНОЕ</a:t>
            </a:r>
            <a:r>
              <a:rPr lang="ru-RU" sz="1200" b="1" spc="-79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spc="26" dirty="0">
                <a:solidFill>
                  <a:schemeClr val="accent1">
                    <a:lumMod val="75000"/>
                  </a:schemeClr>
                </a:solidFill>
              </a:rPr>
              <a:t>РАЗВИТИЕ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2239" t="23604" r="45273" b="69320"/>
          <a:stretch/>
        </p:blipFill>
        <p:spPr>
          <a:xfrm>
            <a:off x="151743" y="3143345"/>
            <a:ext cx="444855" cy="7117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18878" y="3095272"/>
            <a:ext cx="3610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Международный слет «Равнение на Победу»</a:t>
            </a:r>
          </a:p>
          <a:p>
            <a:r>
              <a:rPr lang="ru-RU" sz="1200" dirty="0"/>
              <a:t>Региональные слёты движения «</a:t>
            </a:r>
            <a:r>
              <a:rPr lang="ru-RU" sz="1200" dirty="0" err="1"/>
              <a:t>Юнармия</a:t>
            </a:r>
            <a:r>
              <a:rPr lang="ru-RU" sz="1200" dirty="0"/>
              <a:t>»</a:t>
            </a:r>
          </a:p>
          <a:p>
            <a:r>
              <a:rPr lang="ru-RU" sz="1200" dirty="0"/>
              <a:t>Военно-спортивная игра «Зарница»</a:t>
            </a:r>
          </a:p>
          <a:p>
            <a:r>
              <a:rPr lang="ru-RU" sz="1200" dirty="0"/>
              <a:t>Соревнования «Школа безопасности»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785976" y="2242809"/>
            <a:ext cx="944592" cy="575174"/>
            <a:chOff x="3838755" y="2136770"/>
            <a:chExt cx="1259456" cy="76689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3838755" y="2520220"/>
              <a:ext cx="81088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649638" y="2136770"/>
              <a:ext cx="0" cy="76689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649639" y="2136770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4649638" y="2387231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649638" y="2642853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649639" y="2903669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718881" y="2128430"/>
            <a:ext cx="3610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Конкурс «Ученик года»</a:t>
            </a:r>
          </a:p>
          <a:p>
            <a:r>
              <a:rPr lang="ru-RU" sz="1200" dirty="0"/>
              <a:t>Школьная лига КВН</a:t>
            </a:r>
          </a:p>
          <a:p>
            <a:r>
              <a:rPr lang="ru-RU" sz="1200" dirty="0"/>
              <a:t>Краевая акция «Рябиновые бусы»</a:t>
            </a:r>
          </a:p>
          <a:p>
            <a:r>
              <a:rPr lang="ru-RU" sz="1200" dirty="0"/>
              <a:t>Региональный конкурс «Лидер </a:t>
            </a:r>
            <a:r>
              <a:rPr lang="en-US" sz="1200" dirty="0"/>
              <a:t>XXI</a:t>
            </a:r>
            <a:r>
              <a:rPr lang="ru-RU" sz="1200" dirty="0"/>
              <a:t> века»</a:t>
            </a:r>
          </a:p>
        </p:txBody>
      </p:sp>
      <p:sp>
        <p:nvSpPr>
          <p:cNvPr id="33" name="object 13"/>
          <p:cNvSpPr/>
          <p:nvPr/>
        </p:nvSpPr>
        <p:spPr>
          <a:xfrm>
            <a:off x="123044" y="4276775"/>
            <a:ext cx="492090" cy="441484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Прямоугольник 33"/>
          <p:cNvSpPr/>
          <p:nvPr/>
        </p:nvSpPr>
        <p:spPr>
          <a:xfrm>
            <a:off x="648872" y="4370560"/>
            <a:ext cx="2381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34" dirty="0">
                <a:solidFill>
                  <a:schemeClr val="accent1">
                    <a:lumMod val="75000"/>
                  </a:schemeClr>
                </a:solidFill>
              </a:rPr>
              <a:t>ГРАЖДАНСКАЯ АКТИВНОСТЬ</a:t>
            </a:r>
            <a:endParaRPr lang="ru-RU" sz="1200" b="1" spc="26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781653" y="3211642"/>
            <a:ext cx="944592" cy="575174"/>
            <a:chOff x="3838755" y="2136770"/>
            <a:chExt cx="1259456" cy="766899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3838755" y="2520220"/>
              <a:ext cx="81088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649638" y="2136770"/>
              <a:ext cx="0" cy="76689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4649639" y="2136770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4649638" y="2387231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4649638" y="2642853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4649639" y="2903669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2783812" y="4209091"/>
            <a:ext cx="944592" cy="575174"/>
            <a:chOff x="3838755" y="2136770"/>
            <a:chExt cx="1259456" cy="766899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3838755" y="2520220"/>
              <a:ext cx="81088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4649638" y="2136770"/>
              <a:ext cx="0" cy="76689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4649639" y="2136770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4649638" y="2387231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4649638" y="2642853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4649639" y="2903669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718879" y="4093560"/>
            <a:ext cx="3610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Краевой форум детских общественных  организаций</a:t>
            </a:r>
          </a:p>
          <a:p>
            <a:r>
              <a:rPr lang="ru-RU" sz="1200" dirty="0"/>
              <a:t>Слет юных инспекторов движения</a:t>
            </a:r>
          </a:p>
          <a:p>
            <a:r>
              <a:rPr lang="ru-RU" sz="1200" dirty="0"/>
              <a:t>Краевой конкурс «Лидер в экологии»</a:t>
            </a:r>
          </a:p>
          <a:p>
            <a:r>
              <a:rPr lang="ru-RU" sz="1200" dirty="0"/>
              <a:t>Региональная акция «Я – гражданин России!» </a:t>
            </a:r>
          </a:p>
        </p:txBody>
      </p:sp>
      <p:sp>
        <p:nvSpPr>
          <p:cNvPr id="50" name="object 11"/>
          <p:cNvSpPr/>
          <p:nvPr/>
        </p:nvSpPr>
        <p:spPr>
          <a:xfrm>
            <a:off x="198335" y="5253127"/>
            <a:ext cx="360044" cy="360044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240360" y="0"/>
                </a:moveTo>
                <a:lnTo>
                  <a:pt x="192694" y="4447"/>
                </a:lnTo>
                <a:lnTo>
                  <a:pt x="148417" y="17746"/>
                </a:lnTo>
                <a:lnTo>
                  <a:pt x="107678" y="39835"/>
                </a:lnTo>
                <a:lnTo>
                  <a:pt x="70628" y="70650"/>
                </a:lnTo>
                <a:lnTo>
                  <a:pt x="39829" y="107684"/>
                </a:lnTo>
                <a:lnTo>
                  <a:pt x="17729" y="148463"/>
                </a:lnTo>
                <a:lnTo>
                  <a:pt x="4447" y="192677"/>
                </a:lnTo>
                <a:lnTo>
                  <a:pt x="0" y="240334"/>
                </a:lnTo>
                <a:lnTo>
                  <a:pt x="4447" y="287844"/>
                </a:lnTo>
                <a:lnTo>
                  <a:pt x="17746" y="331979"/>
                </a:lnTo>
                <a:lnTo>
                  <a:pt x="39835" y="372592"/>
                </a:lnTo>
                <a:lnTo>
                  <a:pt x="70650" y="409536"/>
                </a:lnTo>
                <a:lnTo>
                  <a:pt x="107698" y="440277"/>
                </a:lnTo>
                <a:lnTo>
                  <a:pt x="148432" y="462314"/>
                </a:lnTo>
                <a:lnTo>
                  <a:pt x="192702" y="475584"/>
                </a:lnTo>
                <a:lnTo>
                  <a:pt x="240360" y="480021"/>
                </a:lnTo>
                <a:lnTo>
                  <a:pt x="271600" y="478473"/>
                </a:lnTo>
                <a:lnTo>
                  <a:pt x="300027" y="473841"/>
                </a:lnTo>
                <a:lnTo>
                  <a:pt x="325545" y="466150"/>
                </a:lnTo>
                <a:lnTo>
                  <a:pt x="348056" y="455422"/>
                </a:lnTo>
                <a:lnTo>
                  <a:pt x="353098" y="452475"/>
                </a:lnTo>
                <a:lnTo>
                  <a:pt x="344160" y="443077"/>
                </a:lnTo>
                <a:lnTo>
                  <a:pt x="240360" y="443077"/>
                </a:lnTo>
                <a:lnTo>
                  <a:pt x="199999" y="439338"/>
                </a:lnTo>
                <a:lnTo>
                  <a:pt x="162571" y="428156"/>
                </a:lnTo>
                <a:lnTo>
                  <a:pt x="128197" y="409585"/>
                </a:lnTo>
                <a:lnTo>
                  <a:pt x="97002" y="383679"/>
                </a:lnTo>
                <a:lnTo>
                  <a:pt x="71105" y="352505"/>
                </a:lnTo>
                <a:lnTo>
                  <a:pt x="52543" y="318141"/>
                </a:lnTo>
                <a:lnTo>
                  <a:pt x="41367" y="280709"/>
                </a:lnTo>
                <a:lnTo>
                  <a:pt x="37630" y="240334"/>
                </a:lnTo>
                <a:lnTo>
                  <a:pt x="41367" y="199949"/>
                </a:lnTo>
                <a:lnTo>
                  <a:pt x="52544" y="162452"/>
                </a:lnTo>
                <a:lnTo>
                  <a:pt x="71111" y="127974"/>
                </a:lnTo>
                <a:lnTo>
                  <a:pt x="97015" y="96647"/>
                </a:lnTo>
                <a:lnTo>
                  <a:pt x="128205" y="70600"/>
                </a:lnTo>
                <a:lnTo>
                  <a:pt x="162577" y="51930"/>
                </a:lnTo>
                <a:lnTo>
                  <a:pt x="200004" y="40690"/>
                </a:lnTo>
                <a:lnTo>
                  <a:pt x="240360" y="36931"/>
                </a:lnTo>
                <a:lnTo>
                  <a:pt x="367723" y="36931"/>
                </a:lnTo>
                <a:lnTo>
                  <a:pt x="332418" y="17743"/>
                </a:lnTo>
                <a:lnTo>
                  <a:pt x="288139" y="4446"/>
                </a:lnTo>
                <a:lnTo>
                  <a:pt x="240360" y="0"/>
                </a:lnTo>
                <a:close/>
              </a:path>
              <a:path w="480059" h="480060">
                <a:moveTo>
                  <a:pt x="326986" y="425018"/>
                </a:moveTo>
                <a:lnTo>
                  <a:pt x="289961" y="439039"/>
                </a:lnTo>
                <a:lnTo>
                  <a:pt x="240360" y="443077"/>
                </a:lnTo>
                <a:lnTo>
                  <a:pt x="344160" y="443077"/>
                </a:lnTo>
                <a:lnTo>
                  <a:pt x="326986" y="425018"/>
                </a:lnTo>
                <a:close/>
              </a:path>
              <a:path w="480059" h="480060">
                <a:moveTo>
                  <a:pt x="365759" y="331457"/>
                </a:moveTo>
                <a:lnTo>
                  <a:pt x="328828" y="331457"/>
                </a:lnTo>
                <a:lnTo>
                  <a:pt x="328828" y="348513"/>
                </a:lnTo>
                <a:lnTo>
                  <a:pt x="349900" y="381889"/>
                </a:lnTo>
                <a:lnTo>
                  <a:pt x="370471" y="387616"/>
                </a:lnTo>
                <a:lnTo>
                  <a:pt x="373799" y="387616"/>
                </a:lnTo>
                <a:lnTo>
                  <a:pt x="393691" y="384361"/>
                </a:lnTo>
                <a:lnTo>
                  <a:pt x="412672" y="374627"/>
                </a:lnTo>
                <a:lnTo>
                  <a:pt x="430679" y="358459"/>
                </a:lnTo>
                <a:lnTo>
                  <a:pt x="436021" y="351358"/>
                </a:lnTo>
                <a:lnTo>
                  <a:pt x="375932" y="351358"/>
                </a:lnTo>
                <a:lnTo>
                  <a:pt x="370166" y="350189"/>
                </a:lnTo>
                <a:lnTo>
                  <a:pt x="365759" y="340334"/>
                </a:lnTo>
                <a:lnTo>
                  <a:pt x="365759" y="331457"/>
                </a:lnTo>
                <a:close/>
              </a:path>
              <a:path w="480059" h="480060">
                <a:moveTo>
                  <a:pt x="240360" y="110502"/>
                </a:moveTo>
                <a:lnTo>
                  <a:pt x="190955" y="120038"/>
                </a:lnTo>
                <a:lnTo>
                  <a:pt x="149161" y="148463"/>
                </a:lnTo>
                <a:lnTo>
                  <a:pt x="120737" y="190350"/>
                </a:lnTo>
                <a:lnTo>
                  <a:pt x="111201" y="239991"/>
                </a:lnTo>
                <a:lnTo>
                  <a:pt x="113590" y="265312"/>
                </a:lnTo>
                <a:lnTo>
                  <a:pt x="132605" y="310654"/>
                </a:lnTo>
                <a:lnTo>
                  <a:pt x="169060" y="347065"/>
                </a:lnTo>
                <a:lnTo>
                  <a:pt x="214739" y="366075"/>
                </a:lnTo>
                <a:lnTo>
                  <a:pt x="240360" y="368465"/>
                </a:lnTo>
                <a:lnTo>
                  <a:pt x="264102" y="366138"/>
                </a:lnTo>
                <a:lnTo>
                  <a:pt x="286804" y="359176"/>
                </a:lnTo>
                <a:lnTo>
                  <a:pt x="308400" y="347607"/>
                </a:lnTo>
                <a:lnTo>
                  <a:pt x="328828" y="331457"/>
                </a:lnTo>
                <a:lnTo>
                  <a:pt x="365759" y="331457"/>
                </a:lnTo>
                <a:lnTo>
                  <a:pt x="365759" y="330834"/>
                </a:lnTo>
                <a:lnTo>
                  <a:pt x="241045" y="330834"/>
                </a:lnTo>
                <a:lnTo>
                  <a:pt x="222882" y="329153"/>
                </a:lnTo>
                <a:lnTo>
                  <a:pt x="176733" y="304126"/>
                </a:lnTo>
                <a:lnTo>
                  <a:pt x="151860" y="258010"/>
                </a:lnTo>
                <a:lnTo>
                  <a:pt x="150190" y="239991"/>
                </a:lnTo>
                <a:lnTo>
                  <a:pt x="151862" y="221670"/>
                </a:lnTo>
                <a:lnTo>
                  <a:pt x="176745" y="174993"/>
                </a:lnTo>
                <a:lnTo>
                  <a:pt x="222910" y="149811"/>
                </a:lnTo>
                <a:lnTo>
                  <a:pt x="241045" y="148120"/>
                </a:lnTo>
                <a:lnTo>
                  <a:pt x="365759" y="148120"/>
                </a:lnTo>
                <a:lnTo>
                  <a:pt x="365759" y="147510"/>
                </a:lnTo>
                <a:lnTo>
                  <a:pt x="328815" y="147510"/>
                </a:lnTo>
                <a:lnTo>
                  <a:pt x="308382" y="131366"/>
                </a:lnTo>
                <a:lnTo>
                  <a:pt x="286788" y="119795"/>
                </a:lnTo>
                <a:lnTo>
                  <a:pt x="264093" y="112831"/>
                </a:lnTo>
                <a:lnTo>
                  <a:pt x="240360" y="110502"/>
                </a:lnTo>
                <a:close/>
              </a:path>
              <a:path w="480059" h="480060">
                <a:moveTo>
                  <a:pt x="367723" y="36931"/>
                </a:moveTo>
                <a:lnTo>
                  <a:pt x="240360" y="36931"/>
                </a:lnTo>
                <a:lnTo>
                  <a:pt x="280736" y="40690"/>
                </a:lnTo>
                <a:lnTo>
                  <a:pt x="318228" y="51930"/>
                </a:lnTo>
                <a:lnTo>
                  <a:pt x="352708" y="70600"/>
                </a:lnTo>
                <a:lnTo>
                  <a:pt x="384047" y="96647"/>
                </a:lnTo>
                <a:lnTo>
                  <a:pt x="410096" y="127985"/>
                </a:lnTo>
                <a:lnTo>
                  <a:pt x="428771" y="162461"/>
                </a:lnTo>
                <a:lnTo>
                  <a:pt x="440015" y="199952"/>
                </a:lnTo>
                <a:lnTo>
                  <a:pt x="443776" y="240334"/>
                </a:lnTo>
                <a:lnTo>
                  <a:pt x="442148" y="259459"/>
                </a:lnTo>
                <a:lnTo>
                  <a:pt x="429202" y="297109"/>
                </a:lnTo>
                <a:lnTo>
                  <a:pt x="403382" y="334272"/>
                </a:lnTo>
                <a:lnTo>
                  <a:pt x="379945" y="351358"/>
                </a:lnTo>
                <a:lnTo>
                  <a:pt x="436021" y="351358"/>
                </a:lnTo>
                <a:lnTo>
                  <a:pt x="461767" y="310950"/>
                </a:lnTo>
                <a:lnTo>
                  <a:pt x="477983" y="263086"/>
                </a:lnTo>
                <a:lnTo>
                  <a:pt x="480021" y="240334"/>
                </a:lnTo>
                <a:lnTo>
                  <a:pt x="475607" y="192677"/>
                </a:lnTo>
                <a:lnTo>
                  <a:pt x="462406" y="148407"/>
                </a:lnTo>
                <a:lnTo>
                  <a:pt x="440477" y="107673"/>
                </a:lnTo>
                <a:lnTo>
                  <a:pt x="409905" y="70650"/>
                </a:lnTo>
                <a:lnTo>
                  <a:pt x="373046" y="39824"/>
                </a:lnTo>
                <a:lnTo>
                  <a:pt x="367723" y="36931"/>
                </a:lnTo>
                <a:close/>
              </a:path>
              <a:path w="480059" h="480060">
                <a:moveTo>
                  <a:pt x="365759" y="148120"/>
                </a:moveTo>
                <a:lnTo>
                  <a:pt x="241045" y="148120"/>
                </a:lnTo>
                <a:lnTo>
                  <a:pt x="259191" y="149821"/>
                </a:lnTo>
                <a:lnTo>
                  <a:pt x="276023" y="154911"/>
                </a:lnTo>
                <a:lnTo>
                  <a:pt x="313965" y="184785"/>
                </a:lnTo>
                <a:lnTo>
                  <a:pt x="329488" y="217068"/>
                </a:lnTo>
                <a:lnTo>
                  <a:pt x="329488" y="261708"/>
                </a:lnTo>
                <a:lnTo>
                  <a:pt x="305523" y="304126"/>
                </a:lnTo>
                <a:lnTo>
                  <a:pt x="259193" y="329155"/>
                </a:lnTo>
                <a:lnTo>
                  <a:pt x="241045" y="330834"/>
                </a:lnTo>
                <a:lnTo>
                  <a:pt x="365759" y="330834"/>
                </a:lnTo>
                <a:lnTo>
                  <a:pt x="365759" y="148120"/>
                </a:lnTo>
                <a:close/>
              </a:path>
              <a:path w="480059" h="480060">
                <a:moveTo>
                  <a:pt x="365759" y="114934"/>
                </a:moveTo>
                <a:lnTo>
                  <a:pt x="328815" y="114934"/>
                </a:lnTo>
                <a:lnTo>
                  <a:pt x="328815" y="147510"/>
                </a:lnTo>
                <a:lnTo>
                  <a:pt x="365759" y="147510"/>
                </a:lnTo>
                <a:lnTo>
                  <a:pt x="365759" y="114934"/>
                </a:lnTo>
                <a:close/>
              </a:path>
            </a:pathLst>
          </a:custGeom>
          <a:solidFill>
            <a:srgbClr val="0097D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Прямоугольник 50"/>
          <p:cNvSpPr/>
          <p:nvPr/>
        </p:nvSpPr>
        <p:spPr>
          <a:xfrm>
            <a:off x="601247" y="5221030"/>
            <a:ext cx="2596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34" dirty="0">
                <a:solidFill>
                  <a:schemeClr val="accent1">
                    <a:lumMod val="75000"/>
                  </a:schemeClr>
                </a:solidFill>
              </a:rPr>
              <a:t>ИНФОРМАЦИОННО-МЕДИЙНОЕ НАПРАВЛЕНИЕ</a:t>
            </a:r>
            <a:endParaRPr lang="ru-RU" sz="1200" b="1" spc="26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973595" y="5152734"/>
            <a:ext cx="754811" cy="575174"/>
            <a:chOff x="4091797" y="2136770"/>
            <a:chExt cx="1006414" cy="766899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4091797" y="2520220"/>
              <a:ext cx="55784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649638" y="2136770"/>
              <a:ext cx="0" cy="76689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4649639" y="2136770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4649638" y="2387231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4649638" y="2642853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4649639" y="2903669"/>
              <a:ext cx="44857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3718881" y="5029192"/>
            <a:ext cx="3715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Конкурс начинающих журналистов «Взлетная полоса»</a:t>
            </a:r>
          </a:p>
          <a:p>
            <a:r>
              <a:rPr lang="ru-RU" sz="1200" dirty="0"/>
              <a:t>Фестиваль юных журналистов «Золотое перо»</a:t>
            </a:r>
          </a:p>
          <a:p>
            <a:r>
              <a:rPr lang="ru-RU" sz="1200" dirty="0"/>
              <a:t>Краевая очно-заочная школа «Арт-журналистика»</a:t>
            </a:r>
          </a:p>
          <a:p>
            <a:r>
              <a:rPr lang="ru-RU" sz="1200" dirty="0"/>
              <a:t>Отряд юных журналистов в </a:t>
            </a:r>
            <a:r>
              <a:rPr lang="en-US" sz="1200" dirty="0"/>
              <a:t>II</a:t>
            </a:r>
            <a:r>
              <a:rPr lang="ru-RU" sz="1200" dirty="0"/>
              <a:t> смене МДЦ «Артек»</a:t>
            </a:r>
          </a:p>
        </p:txBody>
      </p:sp>
      <p:sp>
        <p:nvSpPr>
          <p:cNvPr id="61" name="Заголовок 4"/>
          <p:cNvSpPr txBox="1">
            <a:spLocks/>
          </p:cNvSpPr>
          <p:nvPr/>
        </p:nvSpPr>
        <p:spPr bwMode="auto">
          <a:xfrm>
            <a:off x="151743" y="251002"/>
            <a:ext cx="8353387" cy="3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Российское движение школьников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10486" y="3279938"/>
            <a:ext cx="2128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34" dirty="0">
                <a:solidFill>
                  <a:schemeClr val="accent1">
                    <a:lumMod val="75000"/>
                  </a:schemeClr>
                </a:solidFill>
              </a:rPr>
              <a:t>ВОЕННО-ПАТРИОТИЧЕСКОЕ НАПРАВЛЕНИЕ</a:t>
            </a:r>
            <a:endParaRPr lang="ru-RU" sz="1200" b="1" spc="26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094" y="1485973"/>
            <a:ext cx="81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12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7396" y="1578305"/>
            <a:ext cx="173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федеральных пилотных площадок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17310" y="1492287"/>
            <a:ext cx="81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56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54036" y="1584619"/>
            <a:ext cx="173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региональных пилотных площадок</a:t>
            </a:r>
          </a:p>
        </p:txBody>
      </p:sp>
      <p:pic>
        <p:nvPicPr>
          <p:cNvPr id="3074" name="Picture 2" descr="https://static.mvd.ru/upload/site86/document_images/image-19-08-16-01-43-2-800x6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31767" r="20089" b="14456"/>
          <a:stretch/>
        </p:blipFill>
        <p:spPr bwMode="auto">
          <a:xfrm>
            <a:off x="7395709" y="3559829"/>
            <a:ext cx="1593068" cy="11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08" y="4789251"/>
            <a:ext cx="1596489" cy="106366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342370" y="1482138"/>
            <a:ext cx="133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1140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24625" y="1574470"/>
            <a:ext cx="122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детских объединений</a:t>
            </a:r>
          </a:p>
        </p:txBody>
      </p:sp>
      <p:pic>
        <p:nvPicPr>
          <p:cNvPr id="5122" name="Picture 2" descr="https://xn--d1axz.xn--p1ai/assets/portal/img/og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70" y="2068618"/>
            <a:ext cx="1086965" cy="13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сс служб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сс служба" id="{F33E5F04-0DD0-40B1-8ED8-A316DADD56CB}" vid="{88A1E874-1ED0-46AA-88ED-D9BFBBFB6AA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Пресс служба</Template>
  <TotalTime>6587</TotalTime>
  <Words>1481</Words>
  <Application>Microsoft Office PowerPoint</Application>
  <PresentationFormat>Экран (4:3)</PresentationFormat>
  <Paragraphs>338</Paragraphs>
  <Slides>16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PT Sans</vt:lpstr>
      <vt:lpstr>Times New Roman</vt:lpstr>
      <vt:lpstr>Wingdings</vt:lpstr>
      <vt:lpstr>Пресс служба</vt:lpstr>
      <vt:lpstr>Диаграмма</vt:lpstr>
      <vt:lpstr>Приоритетные направления воспитания  в Пермском крае</vt:lpstr>
      <vt:lpstr>Презентация PowerPoint</vt:lpstr>
      <vt:lpstr>Нормативно-правовая база обеспечения воспитания.  Федеральный уровень</vt:lpstr>
      <vt:lpstr>Основы школьного стандарта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психологической службы Пермского края (действующая) </vt:lpstr>
      <vt:lpstr>Презентация PowerPoint</vt:lpstr>
      <vt:lpstr>Презентация PowerPoint</vt:lpstr>
      <vt:lpstr>Презентация PowerPoint</vt:lpstr>
      <vt:lpstr>Первоочередные задачи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детей на основе технического конструирования</dc:title>
  <dc:creator>Голубцов Алексей Валерьевич</dc:creator>
  <cp:lastModifiedBy>Сидорова Лариса Сергеевна</cp:lastModifiedBy>
  <cp:revision>696</cp:revision>
  <cp:lastPrinted>2018-02-20T03:39:34Z</cp:lastPrinted>
  <dcterms:created xsi:type="dcterms:W3CDTF">2017-06-28T07:28:35Z</dcterms:created>
  <dcterms:modified xsi:type="dcterms:W3CDTF">2018-02-20T03:40:32Z</dcterms:modified>
</cp:coreProperties>
</file>