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5" r:id="rId5"/>
    <p:sldId id="310" r:id="rId6"/>
    <p:sldId id="311" r:id="rId7"/>
    <p:sldId id="320" r:id="rId8"/>
    <p:sldId id="321" r:id="rId9"/>
    <p:sldId id="322" r:id="rId10"/>
    <p:sldId id="323" r:id="rId11"/>
    <p:sldId id="324" r:id="rId12"/>
  </p:sldIdLst>
  <p:sldSz cx="12188825" cy="6858000"/>
  <p:notesSz cx="6858000" cy="9144000"/>
  <p:custDataLst>
    <p:tags r:id="rId15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29" autoAdjust="0"/>
  </p:normalViewPr>
  <p:slideViewPr>
    <p:cSldViewPr showGuides="1">
      <p:cViewPr>
        <p:scale>
          <a:sx n="70" d="100"/>
          <a:sy n="70" d="100"/>
        </p:scale>
        <p:origin x="-232" y="9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68A5074-CE0D-4554-A997-CC9160940530}" type="datetime1">
              <a:rPr lang="ru-RU" smtClean="0"/>
              <a:pPr algn="r" rtl="0"/>
              <a:t>12.02.2019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AE0CC78-488A-4892-9E55-EA2E7FA7AD95}" type="datetime1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680347-8CB2-4BC6-9CD2-ABDD556782DE}" type="datetime1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032FF7-F906-4C17-885C-6356C5B13C33}" type="datetime1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08C5DC-7690-41E4-921F-0CCD86F95B69}" type="datetime1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75A814-E90F-481F-9D66-10F3829730B9}" type="datetime1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 dirty="0" smtClean="0"/>
              <a:t>​</a:t>
            </a:r>
            <a:fld id="{37209019-E585-49FC-B62B-4F8E88B75BBF}" type="datetime1">
              <a:rPr lang="ru-RU" smtClean="0"/>
              <a:pPr/>
              <a:t>12.02.2019</a:t>
            </a:fld>
            <a:r>
              <a:rPr lang="ru-RU" dirty="0" smtClean="0"/>
              <a:t>​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553319-FCD4-4339-95E3-CA608CFF30E2}" type="datetime1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E4BD36-0D92-42E0-A6BC-3DE49444FD88}" type="datetime1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AA0470-602E-4818-A25C-047C8515CFC6}" type="datetime1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9837FC-FBB6-4C6B-A6BE-B70FBC32743C}" type="datetime1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D946C2-3993-4E07-A8EC-429B93E58A31}" type="datetime1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5FE10-96C7-4D4D-AAC7-3367C5776B31}" type="datetime1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ctrTitle"/>
          </p:nvPr>
        </p:nvSpPr>
        <p:spPr>
          <a:xfrm>
            <a:off x="1033661" y="1196752"/>
            <a:ext cx="8229600" cy="2895600"/>
          </a:xfrm>
        </p:spPr>
        <p:txBody>
          <a:bodyPr rtlCol="0"/>
          <a:lstStyle/>
          <a:p>
            <a:r>
              <a:rPr lang="ru-RU" dirty="0"/>
              <a:t>Особенности воспитания ребенка в цифровую эпоху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ru-RU" dirty="0" err="1" smtClean="0"/>
              <a:t>Н.Л.Селиванова</a:t>
            </a:r>
            <a:endParaRPr lang="ru-RU" dirty="0" smtClean="0"/>
          </a:p>
          <a:p>
            <a:r>
              <a:rPr lang="ru-RU" dirty="0" smtClean="0"/>
              <a:t>Заведующая центром </a:t>
            </a:r>
            <a:r>
              <a:rPr lang="ru-RU" dirty="0"/>
              <a:t>стратегии и теории воспитания </a:t>
            </a:r>
            <a:r>
              <a:rPr lang="ru-RU" dirty="0" smtClean="0"/>
              <a:t>личности ИСРО РАО,</a:t>
            </a:r>
          </a:p>
          <a:p>
            <a:r>
              <a:rPr lang="ru-RU" dirty="0" smtClean="0"/>
              <a:t>чл</a:t>
            </a:r>
            <a:r>
              <a:rPr lang="ru-RU" dirty="0"/>
              <a:t>.-корр. РАО, </a:t>
            </a:r>
            <a:r>
              <a:rPr lang="ru-RU" dirty="0" smtClean="0"/>
              <a:t>д-</a:t>
            </a:r>
            <a:r>
              <a:rPr lang="ru-RU" dirty="0" err="1" smtClean="0"/>
              <a:t>р.пед.наук</a:t>
            </a:r>
            <a:r>
              <a:rPr lang="ru-RU" dirty="0"/>
              <a:t>, профессор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05781" y="381000"/>
            <a:ext cx="10260634" cy="1371600"/>
          </a:xfrm>
        </p:spPr>
        <p:txBody>
          <a:bodyPr rtlCol="0">
            <a:normAutofit fontScale="90000"/>
          </a:bodyPr>
          <a:lstStyle/>
          <a:p>
            <a:r>
              <a:rPr lang="ru-RU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Возможные направления использования информационных технологий в  современной школьной практике воспитания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05781" y="1904999"/>
            <a:ext cx="11449271" cy="4764361"/>
          </a:xfrm>
        </p:spPr>
        <p:txBody>
          <a:bodyPr rtlCol="0">
            <a:normAutofit lnSpcReduction="10000"/>
          </a:bodyPr>
          <a:lstStyle/>
          <a:p>
            <a:pPr lvl="0">
              <a:spcBef>
                <a:spcPts val="0"/>
              </a:spcBef>
            </a:pPr>
            <a:r>
              <a:rPr lang="ru-RU" dirty="0"/>
              <a:t>создание проектов различных </a:t>
            </a:r>
            <a:r>
              <a:rPr lang="ru-RU" dirty="0" smtClean="0"/>
              <a:t>назначений;</a:t>
            </a:r>
          </a:p>
          <a:p>
            <a:pPr lvl="0">
              <a:spcBef>
                <a:spcPts val="0"/>
              </a:spcBef>
            </a:pPr>
            <a:r>
              <a:rPr lang="ru-RU" dirty="0" smtClean="0"/>
              <a:t>виртуальные музеи, виртуальные экскурсии с  элементами интерактивности;</a:t>
            </a:r>
          </a:p>
          <a:p>
            <a:pPr lvl="0">
              <a:spcBef>
                <a:spcPts val="0"/>
              </a:spcBef>
            </a:pPr>
            <a:r>
              <a:rPr lang="ru-RU" dirty="0" smtClean="0"/>
              <a:t>создание и публикации печатной продукции: каталогов, подбора материалов  определенной тематики, которые впоследствии используются в урочной и внеурочной деятельности;</a:t>
            </a:r>
          </a:p>
          <a:p>
            <a:pPr lvl="0">
              <a:spcBef>
                <a:spcPts val="0"/>
              </a:spcBef>
            </a:pPr>
            <a:r>
              <a:rPr lang="ru-RU" dirty="0" smtClean="0"/>
              <a:t>сайт  </a:t>
            </a:r>
            <a:r>
              <a:rPr lang="ru-RU" dirty="0"/>
              <a:t>школы, сайты или страницы отдельных классов в Интернете;</a:t>
            </a:r>
          </a:p>
          <a:p>
            <a:pPr lvl="0">
              <a:spcBef>
                <a:spcPts val="0"/>
              </a:spcBef>
            </a:pPr>
            <a:r>
              <a:rPr lang="ru-RU" dirty="0"/>
              <a:t>мобильные технологии: разработка пособий, в которых с помощью </a:t>
            </a:r>
            <a:r>
              <a:rPr lang="en-US" dirty="0"/>
              <a:t>QR </a:t>
            </a:r>
            <a:r>
              <a:rPr lang="ru-RU" dirty="0"/>
              <a:t>кода мобильных устройств, например, смартфонов, планшетов  учащиеся получают доступ к различным заданиям, материалам по предлагаемым заданиям;</a:t>
            </a:r>
          </a:p>
          <a:p>
            <a:pPr lvl="0">
              <a:spcBef>
                <a:spcPts val="0"/>
              </a:spcBef>
            </a:pPr>
            <a:r>
              <a:rPr lang="ru-RU" dirty="0"/>
              <a:t> создание и использование различных медиа средств: видео фильмы, ролики, аудио записи.  </a:t>
            </a:r>
          </a:p>
          <a:p>
            <a:pPr lvl="0">
              <a:spcBef>
                <a:spcPts val="0"/>
              </a:spcBef>
            </a:pPr>
            <a:r>
              <a:rPr lang="ru-RU" dirty="0"/>
              <a:t>создание различных сетевых сообществ на базе образовательной организации;</a:t>
            </a:r>
          </a:p>
          <a:p>
            <a:pPr lvl="0">
              <a:spcBef>
                <a:spcPts val="0"/>
              </a:spcBef>
            </a:pPr>
            <a:r>
              <a:rPr lang="ru-RU" dirty="0"/>
              <a:t> работа классного руководителя;</a:t>
            </a:r>
          </a:p>
          <a:p>
            <a:pPr lvl="0">
              <a:spcBef>
                <a:spcPts val="0"/>
              </a:spcBef>
            </a:pPr>
            <a:r>
              <a:rPr lang="ru-RU" dirty="0"/>
              <a:t>создание виртуальной среды в современной  образовательной организации как основы для создания ее воспитательного пространства. 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cer\Downloads\IMG_42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448" y="1230524"/>
            <a:ext cx="5454752" cy="40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er\Downloads\IMG_42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16319" y="1164901"/>
            <a:ext cx="5529752" cy="414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05781" y="381000"/>
            <a:ext cx="10260634" cy="599728"/>
          </a:xfrm>
        </p:spPr>
        <p:txBody>
          <a:bodyPr rtlCol="0"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Задания</a:t>
            </a:r>
            <a:endParaRPr lang="ru-RU" b="1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05781" y="1340767"/>
            <a:ext cx="11449271" cy="5328593"/>
          </a:xfrm>
        </p:spPr>
        <p:txBody>
          <a:bodyPr rtlCol="0"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800" dirty="0"/>
              <a:t>игра «Каша» (чем полезна простая каша), авторы –  учащиеся и учителя 1-го и 2-го класса;</a:t>
            </a:r>
          </a:p>
          <a:p>
            <a:pPr lvl="0">
              <a:spcBef>
                <a:spcPts val="0"/>
              </a:spcBef>
            </a:pPr>
            <a:r>
              <a:rPr lang="ru-RU" sz="2800" dirty="0"/>
              <a:t>создание пешеходной экскурсии по новостройкам родного города – Йошкар-Оле на английском языке, авторы –  учащиеся и учителя 4-го класса;</a:t>
            </a:r>
          </a:p>
          <a:p>
            <a:pPr lvl="0">
              <a:spcBef>
                <a:spcPts val="0"/>
              </a:spcBef>
            </a:pPr>
            <a:r>
              <a:rPr lang="ru-RU" sz="2800" dirty="0"/>
              <a:t> участие в экспертной комиссии по утверждению макета детского городка (разработать и сделать макет «Дворца детства» в одном из архитектурных стилей), авторы –  учащиеся 7-го класса;</a:t>
            </a:r>
          </a:p>
          <a:p>
            <a:pPr lvl="0">
              <a:spcBef>
                <a:spcPts val="0"/>
              </a:spcBef>
            </a:pPr>
            <a:r>
              <a:rPr lang="ru-RU" sz="2800" dirty="0"/>
              <a:t>кулинарное шоу «Марийская национальная кухня», авторы –  девочки 8-го класса и учителя; занятия  «Школа интеллекта» (подготовка учащихся к олимпиадам), авторы –  учащиеся 11-го класса;</a:t>
            </a:r>
          </a:p>
          <a:p>
            <a:pPr lvl="0">
              <a:spcBef>
                <a:spcPts val="0"/>
              </a:spcBef>
            </a:pPr>
            <a:r>
              <a:rPr lang="ru-RU" sz="2800" dirty="0"/>
              <a:t>диспут «Гаджеты в образовательном процессе» с </a:t>
            </a:r>
            <a:r>
              <a:rPr lang="en-US" sz="2800" dirty="0"/>
              <a:t>Google</a:t>
            </a:r>
            <a:r>
              <a:rPr lang="ru-RU" sz="2800" dirty="0"/>
              <a:t>-опросом, авторы –  учащиеся 11-го класса.</a:t>
            </a:r>
          </a:p>
        </p:txBody>
      </p:sp>
    </p:spTree>
    <p:extLst>
      <p:ext uri="{BB962C8B-B14F-4D97-AF65-F5344CB8AC3E}">
        <p14:creationId xmlns:p14="http://schemas.microsoft.com/office/powerpoint/2010/main" val="167683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00249" y="908720"/>
            <a:ext cx="10260634" cy="599728"/>
          </a:xfrm>
        </p:spPr>
        <p:txBody>
          <a:bodyPr rtlCol="0">
            <a:normAutofit fontScale="90000"/>
          </a:bodyPr>
          <a:lstStyle/>
          <a:p>
            <a:pPr lvl="0"/>
            <a:r>
              <a:rPr lang="ru-RU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Избираемые подростками роли в Интернете (данные Г.В. Солдатовой, Е. И. </a:t>
            </a:r>
            <a:r>
              <a:rPr lang="ru-RU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Рассказовой</a:t>
            </a:r>
            <a:r>
              <a:rPr lang="ru-RU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, Е. Зотовой</a:t>
            </a:r>
            <a:r>
              <a:rPr lang="ru-RU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)</a:t>
            </a:r>
            <a:endParaRPr lang="ru-RU" b="1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00249" y="1700808"/>
            <a:ext cx="11449271" cy="5328593"/>
          </a:xfrm>
        </p:spPr>
        <p:txBody>
          <a:bodyPr rtlCol="0"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3000" dirty="0"/>
              <a:t>«творец», создающий новое для себя и других; </a:t>
            </a:r>
          </a:p>
          <a:p>
            <a:pPr lvl="0">
              <a:spcBef>
                <a:spcPts val="0"/>
              </a:spcBef>
            </a:pPr>
            <a:r>
              <a:rPr lang="ru-RU" sz="3000" dirty="0"/>
              <a:t>«защитник», отстаивающий свое мнение, взгляды, защищающий себя и других;  </a:t>
            </a:r>
          </a:p>
          <a:p>
            <a:pPr lvl="0">
              <a:spcBef>
                <a:spcPts val="0"/>
              </a:spcBef>
            </a:pPr>
            <a:r>
              <a:rPr lang="ru-RU" sz="3000" dirty="0"/>
              <a:t>«</a:t>
            </a:r>
            <a:r>
              <a:rPr lang="ru-RU" sz="3000" dirty="0" err="1"/>
              <a:t>троль</a:t>
            </a:r>
            <a:r>
              <a:rPr lang="ru-RU" sz="3000" dirty="0"/>
              <a:t>», критикующий и нападающий на тех, чье мнение не совпадает с его собственным; «наставник», помогающий разобраться с чем-либо, в том числе, и с действиями в сети; </a:t>
            </a:r>
          </a:p>
          <a:p>
            <a:pPr lvl="0">
              <a:spcBef>
                <a:spcPts val="0"/>
              </a:spcBef>
            </a:pPr>
            <a:r>
              <a:rPr lang="ru-RU" sz="3000" dirty="0"/>
              <a:t>«посредник», связывающий людей друг с другом; «наблюдатель»; </a:t>
            </a:r>
          </a:p>
          <a:p>
            <a:pPr lvl="0">
              <a:spcBef>
                <a:spcPts val="0"/>
              </a:spcBef>
            </a:pPr>
            <a:r>
              <a:rPr lang="ru-RU" sz="3000" dirty="0"/>
              <a:t>«собеседник», </a:t>
            </a:r>
          </a:p>
          <a:p>
            <a:pPr lvl="0">
              <a:spcBef>
                <a:spcPts val="0"/>
              </a:spcBef>
            </a:pPr>
            <a:r>
              <a:rPr lang="ru-RU" sz="3000" dirty="0"/>
              <a:t>«актер», примеривающий на себя те или иные роли; </a:t>
            </a:r>
          </a:p>
          <a:p>
            <a:pPr lvl="0">
              <a:spcBef>
                <a:spcPts val="0"/>
              </a:spcBef>
            </a:pPr>
            <a:r>
              <a:rPr lang="ru-RU" sz="3000" dirty="0"/>
              <a:t>«манипулятор»;</a:t>
            </a:r>
          </a:p>
          <a:p>
            <a:pPr lvl="0">
              <a:spcBef>
                <a:spcPts val="0"/>
              </a:spcBef>
            </a:pPr>
            <a:r>
              <a:rPr lang="ru-RU" sz="3000" dirty="0"/>
              <a:t>«друг».</a:t>
            </a:r>
          </a:p>
        </p:txBody>
      </p:sp>
    </p:spTree>
    <p:extLst>
      <p:ext uri="{BB962C8B-B14F-4D97-AF65-F5344CB8AC3E}">
        <p14:creationId xmlns:p14="http://schemas.microsoft.com/office/powerpoint/2010/main" val="13587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00248" y="620688"/>
            <a:ext cx="11238779" cy="599728"/>
          </a:xfrm>
        </p:spPr>
        <p:txBody>
          <a:bodyPr rtlCol="0">
            <a:normAutofit fontScale="90000"/>
          </a:bodyPr>
          <a:lstStyle/>
          <a:p>
            <a:pPr lvl="0"/>
            <a:r>
              <a:rPr lang="ru-RU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Типы пользователей в подростковой среде </a:t>
            </a:r>
            <a:r>
              <a:rPr lang="ru-RU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(</a:t>
            </a:r>
            <a:r>
              <a:rPr lang="ru-RU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Г.В</a:t>
            </a:r>
            <a:r>
              <a:rPr lang="ru-RU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. Солдатова</a:t>
            </a:r>
            <a:r>
              <a:rPr lang="ru-RU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)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00249" y="1700808"/>
            <a:ext cx="6558259" cy="3168351"/>
          </a:xfrm>
        </p:spPr>
        <p:txBody>
          <a:bodyPr rtlCol="0"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3600" dirty="0"/>
              <a:t>ориентированные на обучение, </a:t>
            </a:r>
          </a:p>
          <a:p>
            <a:pPr lvl="0">
              <a:spcBef>
                <a:spcPts val="0"/>
              </a:spcBef>
            </a:pPr>
            <a:r>
              <a:rPr lang="ru-RU" sz="3600" dirty="0"/>
              <a:t>коммуникаторы, </a:t>
            </a:r>
          </a:p>
          <a:p>
            <a:pPr lvl="0">
              <a:spcBef>
                <a:spcPts val="0"/>
              </a:spcBef>
            </a:pPr>
            <a:r>
              <a:rPr lang="ru-RU" sz="3600" dirty="0"/>
              <a:t>сетевые читатели,</a:t>
            </a:r>
          </a:p>
          <a:p>
            <a:pPr lvl="0">
              <a:spcBef>
                <a:spcPts val="0"/>
              </a:spcBef>
            </a:pPr>
            <a:r>
              <a:rPr lang="ru-RU" sz="3600" dirty="0"/>
              <a:t> игроки,</a:t>
            </a:r>
          </a:p>
          <a:p>
            <a:pPr lvl="0">
              <a:spcBef>
                <a:spcPts val="0"/>
              </a:spcBef>
            </a:pPr>
            <a:r>
              <a:rPr lang="ru-RU" sz="3600" dirty="0"/>
              <a:t>универсалы.</a:t>
            </a:r>
          </a:p>
        </p:txBody>
      </p:sp>
      <p:pic>
        <p:nvPicPr>
          <p:cNvPr id="1028" name="Picture 4" descr="ÐÐ°ÑÑÐ¸Ð½ÐºÐ¸ Ð¿Ð¾ Ð·Ð°Ð¿ÑÐ¾ÑÑ Ð´ÐµÑÐ¸ Ð² ÑÐµ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56" y="1206104"/>
            <a:ext cx="571500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6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00248" y="620688"/>
            <a:ext cx="11238779" cy="599728"/>
          </a:xfrm>
        </p:spPr>
        <p:txBody>
          <a:bodyPr rtlCol="0">
            <a:normAutofit fontScale="90000"/>
          </a:bodyPr>
          <a:lstStyle/>
          <a:p>
            <a:pPr lvl="0"/>
            <a:r>
              <a:rPr lang="ru-RU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Основные признаки Интернет-зависимости </a:t>
            </a:r>
            <a:r>
              <a:rPr lang="ru-RU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(</a:t>
            </a:r>
            <a:r>
              <a:rPr lang="ru-RU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Вострокнутов Н.В. и Пережогин Л.О) 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222204" y="1556792"/>
            <a:ext cx="7638379" cy="4752528"/>
          </a:xfrm>
        </p:spPr>
        <p:txBody>
          <a:bodyPr rtlCol="0"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800" dirty="0"/>
              <a:t>чрезмерное, немотивированное злоупотребление временем работы в сети, не обусловленное профессиональной, научной или иной созидательной деятельностью;</a:t>
            </a:r>
          </a:p>
          <a:p>
            <a:pPr lvl="0">
              <a:spcBef>
                <a:spcPts val="0"/>
              </a:spcBef>
            </a:pPr>
            <a:r>
              <a:rPr lang="ru-RU" sz="2800" dirty="0"/>
              <a:t>использование средств Интернета как преобладающего средства коммуникации;</a:t>
            </a:r>
          </a:p>
          <a:p>
            <a:pPr lvl="0">
              <a:spcBef>
                <a:spcPts val="0"/>
              </a:spcBef>
            </a:pPr>
            <a:r>
              <a:rPr lang="ru-RU" sz="2800" dirty="0"/>
              <a:t> создание и эксплуатация виртуальных образов, крайне далеких от реальных характеристик;</a:t>
            </a:r>
          </a:p>
          <a:p>
            <a:pPr lvl="0">
              <a:spcBef>
                <a:spcPts val="0"/>
              </a:spcBef>
            </a:pPr>
            <a:r>
              <a:rPr lang="ru-RU" sz="2800" dirty="0"/>
              <a:t> влечение к Интернет-играм и созданию вредоносных программ (без какой-либо цели);</a:t>
            </a:r>
          </a:p>
          <a:p>
            <a:pPr lvl="0">
              <a:spcBef>
                <a:spcPts val="0"/>
              </a:spcBef>
            </a:pPr>
            <a:r>
              <a:rPr lang="ru-RU" sz="2800" dirty="0"/>
              <a:t> субъективно воспринимаемая невозможность обходиться без работы в сети.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424143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6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00248" y="620688"/>
            <a:ext cx="11238779" cy="599728"/>
          </a:xfrm>
        </p:spPr>
        <p:txBody>
          <a:bodyPr rtlCol="0">
            <a:normAutofit fontScale="90000"/>
          </a:bodyPr>
          <a:lstStyle/>
          <a:p>
            <a:pPr lvl="0"/>
            <a:r>
              <a:rPr lang="ru-RU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Виды рисков, с которыми сталкиваются подростки и молодежь в  Интернете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82264" y="1556792"/>
            <a:ext cx="6864276" cy="4752528"/>
          </a:xfrm>
        </p:spPr>
        <p:txBody>
          <a:bodyPr rtlCol="0"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800" dirty="0"/>
              <a:t>коммуникационные (</a:t>
            </a:r>
            <a:r>
              <a:rPr lang="ru-RU" sz="2800" dirty="0" err="1"/>
              <a:t>кибербуллинг</a:t>
            </a:r>
            <a:r>
              <a:rPr lang="ru-RU" sz="2800" dirty="0"/>
              <a:t>, </a:t>
            </a:r>
            <a:r>
              <a:rPr lang="ru-RU" sz="2800" dirty="0" err="1"/>
              <a:t>троллинг</a:t>
            </a:r>
            <a:r>
              <a:rPr lang="ru-RU" sz="2800" dirty="0"/>
              <a:t>, </a:t>
            </a:r>
            <a:r>
              <a:rPr lang="ru-RU" sz="2800" dirty="0" err="1"/>
              <a:t>киберхарассмент</a:t>
            </a:r>
            <a:r>
              <a:rPr lang="ru-RU" sz="2800" dirty="0"/>
              <a:t>, сексуальные домогательства, встречи с незнакомцами); </a:t>
            </a:r>
          </a:p>
          <a:p>
            <a:pPr lvl="0">
              <a:spcBef>
                <a:spcPts val="0"/>
              </a:spcBef>
            </a:pPr>
            <a:r>
              <a:rPr lang="ru-RU" sz="2800" dirty="0"/>
              <a:t>контентные (экстремистские, эротические и порно сайты;  сайты, пропагандирующие наркотики, суицид; сайты, позволяющие создавать различные виды оружия);</a:t>
            </a:r>
          </a:p>
          <a:p>
            <a:pPr lvl="0">
              <a:spcBef>
                <a:spcPts val="0"/>
              </a:spcBef>
            </a:pPr>
            <a:r>
              <a:rPr lang="ru-RU" sz="2800" dirty="0"/>
              <a:t> технические (спам, продажи в Сети, незащищенность персональных данных), </a:t>
            </a:r>
          </a:p>
          <a:p>
            <a:pPr lvl="0">
              <a:spcBef>
                <a:spcPts val="0"/>
              </a:spcBef>
            </a:pPr>
            <a:r>
              <a:rPr lang="ru-RU" sz="2800" dirty="0"/>
              <a:t> интернет-зависимость.</a:t>
            </a:r>
          </a:p>
        </p:txBody>
      </p:sp>
      <p:pic>
        <p:nvPicPr>
          <p:cNvPr id="3076" name="Picture 4" descr="ÐÐ°ÑÑÐ¸Ð½ÐºÐ¸ Ð¿Ð¾ Ð·Ð°Ð¿ÑÐ¾ÑÑ ÑÐ³ÑÐ¾Ð·Ñ Ð´Ð»Ñ Ð´ÐµÑÐµÐ¹ Ð² Ð¸Ð½ÑÐµÑÐ½Ðµ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572" y="1772816"/>
            <a:ext cx="4241355" cy="368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62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Синий цифровой тоннель (16 x 9)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411896_TF02895261_TF02895261.potx" id="{B6CEA06A-6068-4B4A-BA2F-705122E61509}" vid="{D5DC9138-7F6C-4334-982D-29E09F89611B}"/>
    </a:ext>
  </a:extLst>
</a:theme>
</file>

<file path=ppt/theme/theme2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4873beb7-5857-4685-be1f-d57550cc96cc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Бизнес-презентация с синим цифровым тоннелем (широкоэкранный формат)</Template>
  <TotalTime>0</TotalTime>
  <Words>479</Words>
  <Application>Microsoft Office PowerPoint</Application>
  <PresentationFormat>Произвольный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Синий цифровой тоннель (16 x 9)</vt:lpstr>
      <vt:lpstr>Особенности воспитания ребенка в цифровую эпоху</vt:lpstr>
      <vt:lpstr>Возможные направления использования информационных технологий в  современной школьной практике воспитания</vt:lpstr>
      <vt:lpstr>Презентация PowerPoint</vt:lpstr>
      <vt:lpstr>Задания</vt:lpstr>
      <vt:lpstr>Избираемые подростками роли в Интернете (данные Г.В. Солдатовой, Е. И. Рассказовой, Е. Зотовой)</vt:lpstr>
      <vt:lpstr>Типы пользователей в подростковой среде  (Г.В. Солдатова)</vt:lpstr>
      <vt:lpstr>Основные признаки Интернет-зависимости  (Вострокнутов Н.В. и Пережогин Л.О) </vt:lpstr>
      <vt:lpstr>Виды рисков, с которыми сталкиваются подростки и молодежь в  Интернете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2019-02-02T11:49:31Z</dcterms:created>
  <dcterms:modified xsi:type="dcterms:W3CDTF">2019-02-12T11:14:34Z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