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0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5322-ADD6-4CA0-BD4E-A1F34ADBC79E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FD443-A230-4BD2-94B6-A5B8BC5C5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2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FD443-A230-4BD2-94B6-A5B8BC5C5A6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3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2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8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8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0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0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0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764C6-F9E1-48BD-B901-2CD465FC1494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C4256-DC64-40AB-8997-A6880BE68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7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Приоритетные направления системы образования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Калинчикова Л.Н.,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начальник управления общего образования министерства образования и науки Пермского края</a:t>
            </a:r>
          </a:p>
          <a:p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 июня 2018 года</a:t>
            </a:r>
            <a:endParaRPr lang="ru-RU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Указ Президента Российской Федерации «О национальных целях и стратегических задачах развития Российской Федерации на период до 2024 года» от 7 мая 2018 года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i="1" kern="1500" dirty="0" smtClean="0">
                <a:solidFill>
                  <a:schemeClr val="accent1"/>
                </a:solidFill>
              </a:rPr>
              <a:t>         </a:t>
            </a:r>
            <a:r>
              <a:rPr lang="ru-RU" sz="1800" b="1" kern="1500" dirty="0" smtClean="0">
                <a:solidFill>
                  <a:srgbClr val="FF0000"/>
                </a:solidFill>
              </a:rPr>
              <a:t>Задачи в сфере общего образования: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</a:t>
            </a:r>
            <a:b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5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вовлечённости</a:t>
            </a:r>
            <a: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образовательный процесс, а также обновление содержания </a:t>
            </a:r>
            <a:b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совершенствование методов обучения предметной области «Технология»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эффективной системы выявления, поддержки и развития способностей </a:t>
            </a:r>
            <a:b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талантов у детей и молодёжи, основанной на принципах справедливости, всеобщности </a:t>
            </a:r>
            <a:b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направленной на самоопределение и профессиональную ориентацию всех обучающихся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условий для раннего развития детей в возрасте до трёх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внедрение национальной системы профессионального роста педагогических работников, охватывающей не менее 50 процентов учителей общеобразовательных организаций</a:t>
            </a:r>
          </a:p>
          <a:p>
            <a:pPr marL="0" indent="0">
              <a:buNone/>
            </a:pP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4325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Задачи в сфере профессионального образования: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5577483"/>
          </a:xfrm>
        </p:spPr>
        <p:txBody>
          <a:bodyPr>
            <a:normAutofit fontScale="55000" lnSpcReduction="20000"/>
          </a:bodyPr>
          <a:lstStyle/>
          <a:p>
            <a:pPr>
              <a:buBlip>
                <a:blip r:embed="rId2"/>
              </a:buBlip>
            </a:pPr>
            <a:endParaRPr lang="ru-RU" dirty="0" smtClean="0"/>
          </a:p>
          <a:p>
            <a:pPr algn="just">
              <a:buBlip>
                <a:blip r:embed="rId2"/>
              </a:buBlip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модернизация профессионального образования, в том числе посредством внедрения адаптивных, практико-ориентированных и гибких образовательных программ</a:t>
            </a:r>
          </a:p>
          <a:p>
            <a:pPr algn="just">
              <a:buBlip>
                <a:blip r:embed="rId2"/>
              </a:buBlip>
            </a:pPr>
            <a:endParaRPr lang="ru-RU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системы непрерывного обновления работающими гражданами своих профессиональных знаний и приобретения ими новых профессиональных навыков, включая овладение компетенциями в области цифровой экономики всеми желающими</a:t>
            </a:r>
          </a:p>
          <a:p>
            <a:pPr algn="just">
              <a:buBlip>
                <a:blip r:embed="rId2"/>
              </a:buBlip>
            </a:pPr>
            <a:endParaRPr lang="ru-RU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системы профессиональных конкурсов в целях предоставления гражданам возможностей для профессионального и карьерного роста</a:t>
            </a:r>
          </a:p>
          <a:p>
            <a:pPr algn="just">
              <a:buBlip>
                <a:blip r:embed="rId2"/>
              </a:buBlip>
            </a:pPr>
            <a:endParaRPr lang="ru-RU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условий для развития наставничества, поддержки общественных инициатив и проектов, в том числе в сфере добровольчества (</a:t>
            </a:r>
            <a:r>
              <a:rPr lang="ru-RU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волонтёрства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just">
              <a:buBlip>
                <a:blip r:embed="rId2"/>
              </a:buBlip>
            </a:pPr>
            <a:endParaRPr lang="ru-RU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увеличение не менее чем в два раза количества иностранных граждан, обучающихся в образовательных организациях высшего образования и научных организациях, а также реализация комплекса мер по трудоустройству лучших из них в Российской Федерации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Региональные предложения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884282"/>
              </p:ext>
            </p:extLst>
          </p:nvPr>
        </p:nvGraphicFramePr>
        <p:xfrm>
          <a:off x="467544" y="836712"/>
          <a:ext cx="8424936" cy="3489578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58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</a:t>
                      </a:r>
                      <a:r>
                        <a:rPr lang="ru-RU" sz="1500" u="none" strike="noStrike" dirty="0">
                          <a:effectLst/>
                        </a:rPr>
                        <a:t>недрение на уровнях основного общего </a:t>
                      </a:r>
                      <a:r>
                        <a:rPr lang="ru-RU" sz="1500" u="none" strike="noStrike" dirty="0" smtClean="0">
                          <a:effectLst/>
                        </a:rPr>
                        <a:t/>
                      </a:r>
                      <a:br>
                        <a:rPr lang="ru-RU" sz="1500" u="none" strike="noStrike" dirty="0" smtClean="0">
                          <a:effectLst/>
                        </a:rPr>
                      </a:br>
                      <a:r>
                        <a:rPr lang="ru-RU" sz="1500" u="none" strike="noStrike" dirty="0" smtClean="0">
                          <a:effectLst/>
                        </a:rPr>
                        <a:t>и </a:t>
                      </a:r>
                      <a:r>
                        <a:rPr lang="ru-RU" sz="1500" u="none" strike="noStrike" dirty="0">
                          <a:effectLst/>
                        </a:rPr>
                        <a:t>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</a:t>
                      </a:r>
                      <a:r>
                        <a:rPr lang="ru-RU" sz="1500" u="none" strike="noStrike" dirty="0" smtClean="0">
                          <a:effectLst/>
                        </a:rPr>
                        <a:t/>
                      </a:r>
                      <a:br>
                        <a:rPr lang="ru-RU" sz="1500" u="none" strike="noStrike" dirty="0" smtClean="0">
                          <a:effectLst/>
                        </a:rPr>
                      </a:br>
                      <a:r>
                        <a:rPr lang="ru-RU" sz="1500" u="none" strike="noStrike" dirty="0" smtClean="0">
                          <a:effectLst/>
                        </a:rPr>
                        <a:t>а </a:t>
                      </a:r>
                      <a:r>
                        <a:rPr lang="ru-RU" sz="1500" u="none" strike="noStrike" dirty="0">
                          <a:effectLst/>
                        </a:rPr>
                        <a:t>также обновление содержания и совершенствование методов обучения предметной области "Технология"</a:t>
                      </a:r>
                      <a:br>
                        <a:rPr lang="ru-RU" sz="1500" u="none" strike="noStrike" dirty="0">
                          <a:effectLst/>
                        </a:rPr>
                      </a:b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91" marR="3991" marT="3991" marB="0" anchor="ctr">
                    <a:lnR>
                      <a:noFill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kern="1300" baseline="0" dirty="0" err="1" smtClean="0">
                          <a:effectLst/>
                        </a:rPr>
                        <a:t>Фунционирование</a:t>
                      </a:r>
                      <a:r>
                        <a:rPr lang="ru-RU" sz="1500" u="none" strike="noStrike" kern="1300" baseline="0" dirty="0" smtClean="0">
                          <a:effectLst/>
                        </a:rPr>
                        <a:t> </a:t>
                      </a:r>
                      <a:r>
                        <a:rPr lang="ru-RU" sz="1500" u="none" strike="noStrike" kern="1300" baseline="0" dirty="0">
                          <a:effectLst/>
                        </a:rPr>
                        <a:t>деятельности детского технопарка "</a:t>
                      </a:r>
                      <a:r>
                        <a:rPr lang="ru-RU" sz="1500" u="none" strike="noStrike" kern="1300" baseline="0" dirty="0" err="1">
                          <a:effectLst/>
                        </a:rPr>
                        <a:t>Кванториум</a:t>
                      </a:r>
                      <a:r>
                        <a:rPr lang="ru-RU" sz="1500" u="none" strike="noStrike" kern="1300" baseline="0" dirty="0">
                          <a:effectLst/>
                        </a:rPr>
                        <a:t>"</a:t>
                      </a:r>
                      <a:endParaRPr lang="ru-RU" sz="1500" b="0" i="0" u="none" strike="noStrike" kern="1300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91" marR="3991" marT="399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kern="1300" baseline="0" dirty="0" smtClean="0">
                          <a:effectLst/>
                        </a:rPr>
                        <a:t>Повышение </a:t>
                      </a:r>
                      <a:r>
                        <a:rPr lang="ru-RU" sz="1500" u="none" strike="noStrike" kern="1300" baseline="0" dirty="0">
                          <a:effectLst/>
                        </a:rPr>
                        <a:t>квалификации учителей технологии по вопросам модернизации содержания и методов технологического образования</a:t>
                      </a:r>
                      <a:endParaRPr lang="ru-RU" sz="1500" b="0" i="0" u="none" strike="noStrike" kern="1300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91" marR="3991" marT="399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kern="1300" baseline="0" dirty="0" smtClean="0">
                          <a:effectLst/>
                        </a:rPr>
                        <a:t>Приобретение </a:t>
                      </a:r>
                      <a:r>
                        <a:rPr lang="ru-RU" sz="1500" u="none" strike="noStrike" kern="1300" baseline="0" dirty="0">
                          <a:effectLst/>
                        </a:rPr>
                        <a:t>оборудования по предмету Технология (Лаборатория 3D моделирования и </a:t>
                      </a:r>
                      <a:r>
                        <a:rPr lang="ru-RU" sz="1500" u="none" strike="noStrike" kern="1300" baseline="0" dirty="0" err="1">
                          <a:effectLst/>
                        </a:rPr>
                        <a:t>прототипирования</a:t>
                      </a:r>
                      <a:r>
                        <a:rPr lang="ru-RU" sz="1500" u="none" strike="noStrike" kern="1300" baseline="0" dirty="0">
                          <a:effectLst/>
                        </a:rPr>
                        <a:t> для школы- пример комплекса)</a:t>
                      </a:r>
                      <a:endParaRPr lang="ru-RU" sz="1500" b="0" i="0" u="none" strike="noStrike" kern="1300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91" marR="3991" marT="399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kern="1300" baseline="0" dirty="0" smtClean="0">
                          <a:effectLst/>
                        </a:rPr>
                        <a:t>Приобретение </a:t>
                      </a:r>
                      <a:r>
                        <a:rPr lang="ru-RU" sz="1500" u="none" strike="noStrike" kern="1300" baseline="0" dirty="0">
                          <a:effectLst/>
                        </a:rPr>
                        <a:t>оборудования для кабинета по предмету "Химия"</a:t>
                      </a:r>
                      <a:endParaRPr lang="ru-RU" sz="1500" b="0" i="0" u="none" strike="noStrike" kern="1300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91" marR="3991" marT="399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kern="1300" baseline="0" dirty="0" smtClean="0">
                          <a:effectLst/>
                        </a:rPr>
                        <a:t>Оборудование </a:t>
                      </a:r>
                      <a:r>
                        <a:rPr lang="ru-RU" sz="1500" u="none" strike="noStrike" kern="1300" baseline="0" dirty="0">
                          <a:effectLst/>
                        </a:rPr>
                        <a:t>кабинета по предмету  "Физика"</a:t>
                      </a:r>
                      <a:endParaRPr lang="ru-RU" sz="1500" b="0" i="0" u="none" strike="noStrike" kern="1300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91" marR="3991" marT="399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kern="1300" baseline="0" dirty="0" smtClean="0">
                          <a:effectLst/>
                        </a:rPr>
                        <a:t>Оборудование </a:t>
                      </a:r>
                      <a:r>
                        <a:rPr lang="ru-RU" sz="1500" u="none" strike="noStrike" kern="1300" baseline="0" dirty="0">
                          <a:effectLst/>
                        </a:rPr>
                        <a:t>кабинета по предмету "Биология" </a:t>
                      </a:r>
                      <a:endParaRPr lang="ru-RU" sz="1500" b="0" i="0" u="none" strike="noStrike" kern="1300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91" marR="3991" marT="399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26970"/>
              </p:ext>
            </p:extLst>
          </p:nvPr>
        </p:nvGraphicFramePr>
        <p:xfrm>
          <a:off x="467544" y="4437112"/>
          <a:ext cx="8424936" cy="210502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2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</a:t>
                      </a:r>
                      <a:r>
                        <a:rPr lang="ru-RU" sz="1500" u="none" strike="noStrike" dirty="0" smtClean="0">
                          <a:effectLst/>
                        </a:rPr>
                        <a:t>обучающихся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>
                          <a:effectLst/>
                        </a:rPr>
                        <a:t>Проведение профильных лагерей для одаренных детей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>
                          <a:effectLst/>
                        </a:rPr>
                        <a:t>Создание и функционирование сети муниципальных детских технопарков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>
                          <a:effectLst/>
                        </a:rPr>
                        <a:t>Ресурсный центр по профессиональной ориентации обучающихся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>
                          <a:effectLst/>
                        </a:rPr>
                        <a:t>Апробация стратегической инициативы "Кадры будущего для регионов"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3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Региональные предложения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381431"/>
              </p:ext>
            </p:extLst>
          </p:nvPr>
        </p:nvGraphicFramePr>
        <p:xfrm>
          <a:off x="467544" y="980728"/>
          <a:ext cx="8424936" cy="560992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916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8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Создание условий для раннего развития детей в возрасте до трех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</a:t>
                      </a:r>
                      <a:br>
                        <a:rPr lang="ru-RU" sz="1500" u="none" strike="noStrike" dirty="0">
                          <a:effectLst/>
                        </a:rPr>
                      </a:b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 smtClean="0">
                          <a:effectLst/>
                        </a:rPr>
                        <a:t>Стажировка </a:t>
                      </a:r>
                      <a:r>
                        <a:rPr lang="ru-RU" sz="1500" u="none" strike="noStrike" dirty="0">
                          <a:effectLst/>
                        </a:rPr>
                        <a:t>для специалистов служб "ранней помощи"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 smtClean="0">
                          <a:effectLst/>
                        </a:rPr>
                        <a:t>Конкурс </a:t>
                      </a:r>
                      <a:r>
                        <a:rPr lang="ru-RU" sz="1500" u="none" strike="noStrike" dirty="0">
                          <a:effectLst/>
                        </a:rPr>
                        <a:t>по организации служб "ранней помощи" на территории Пермского края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 smtClean="0">
                          <a:effectLst/>
                        </a:rPr>
                        <a:t>Приобретение </a:t>
                      </a:r>
                      <a:r>
                        <a:rPr lang="ru-RU" sz="1500" u="none" strike="noStrike" dirty="0">
                          <a:effectLst/>
                        </a:rPr>
                        <a:t>диагностического оборудования для служб "ранней помощи"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 smtClean="0">
                          <a:effectLst/>
                        </a:rPr>
                        <a:t>Приобретение </a:t>
                      </a:r>
                      <a:r>
                        <a:rPr lang="ru-RU" sz="1500" u="none" strike="noStrike" dirty="0">
                          <a:effectLst/>
                        </a:rPr>
                        <a:t>дидактического оборудования для организации занятий в службах "ранней помощи"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 smtClean="0">
                          <a:effectLst/>
                        </a:rPr>
                        <a:t>Создание </a:t>
                      </a:r>
                      <a:r>
                        <a:rPr lang="ru-RU" sz="1500" u="none" strike="noStrike" dirty="0">
                          <a:effectLst/>
                        </a:rPr>
                        <a:t>служб "ранней помощи" (оплата труда дефектолога, логопеда, психолога, воспитателя)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 smtClean="0">
                          <a:effectLst/>
                        </a:rPr>
                        <a:t>Приобретение </a:t>
                      </a:r>
                      <a:r>
                        <a:rPr lang="ru-RU" sz="1500" u="none" strike="noStrike" dirty="0">
                          <a:effectLst/>
                        </a:rPr>
                        <a:t>оборудования для развития конструкторских способностей детей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530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 smtClean="0">
                          <a:effectLst/>
                        </a:rPr>
                        <a:t>Обеспечение </a:t>
                      </a:r>
                      <a:r>
                        <a:rPr lang="ru-RU" sz="1500" u="none" strike="noStrike" dirty="0">
                          <a:effectLst/>
                        </a:rPr>
                        <a:t>учебных классов общеобразовательных организаций автоматизированными рабочими местами для педагогов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 smtClean="0">
                          <a:effectLst/>
                        </a:rPr>
                        <a:t>Внедрение </a:t>
                      </a:r>
                      <a:r>
                        <a:rPr lang="ru-RU" sz="1500" u="none" strike="noStrike" dirty="0">
                          <a:effectLst/>
                        </a:rPr>
                        <a:t>электронных образовательных ресурсов  в образовательном процессе - Мобильная электронная школа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 smtClean="0">
                          <a:effectLst/>
                        </a:rPr>
                        <a:t>Внедрение </a:t>
                      </a:r>
                      <a:r>
                        <a:rPr lang="ru-RU" sz="1500" u="none" strike="noStrike" dirty="0">
                          <a:effectLst/>
                        </a:rPr>
                        <a:t>электронных школьных библиотек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Blip>
                          <a:blip r:embed="rId2"/>
                        </a:buBlip>
                      </a:pPr>
                      <a:r>
                        <a:rPr lang="ru-RU" sz="1500" u="none" strike="noStrike" dirty="0" smtClean="0">
                          <a:effectLst/>
                        </a:rPr>
                        <a:t>Приобретение/обновление </a:t>
                      </a:r>
                      <a:r>
                        <a:rPr lang="ru-RU" sz="1500" u="none" strike="noStrike" dirty="0">
                          <a:effectLst/>
                        </a:rPr>
                        <a:t>компьютерного парка в учебных классах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9" marR="6569" marT="6569" marB="0" anchor="ctr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2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Федеральный уровень: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40060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Разработка и утверждение предметных компетенций по физике, химии, биологии, астрономии и ОБЖ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Реализация комплекса мер, направленных на систематическое обновление содержания общего образования, через модернизацию ФГОС общего образования, изменение подходов к формированию федерального перечня учебников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национальной системы учительского роста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Создание цифровой экосистемы, благодаря которой станет возможным переход к автоматизированному делопроизводству, работе с цифровыми инструментами, использованию широкого спектра современных методик и технологий обучения; 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оздание цифровой платформы и информационного ресурса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Проект модели аттестации учителей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5"/>
            <a:ext cx="8229600" cy="28803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Модель аттестации включает: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3600" dirty="0" smtClean="0"/>
              <a:t>независимую оценку квалификации педагога на основе использования ЕФОМ(единых федеральных оценочных материалов)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3600" dirty="0" smtClean="0"/>
              <a:t>анализ контекстуализированных условий профессиональной деятельности (справка работодателя)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3600" dirty="0" smtClean="0"/>
              <a:t>анализ образовательных результатов деятельности учителя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3600" dirty="0" smtClean="0"/>
              <a:t>учет мнения выпускников общеобразовательных организаций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05064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Дифференцированность</a:t>
            </a:r>
            <a:r>
              <a:rPr lang="ru-RU" sz="2400" dirty="0" smtClean="0">
                <a:solidFill>
                  <a:srgbClr val="FF0000"/>
                </a:solidFill>
              </a:rPr>
              <a:t> уровней профессиональных компетенций: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dirty="0" smtClean="0"/>
              <a:t>Предметные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dirty="0" smtClean="0"/>
              <a:t>Методические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dirty="0" smtClean="0"/>
              <a:t>Психолого-педагогические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dirty="0" smtClean="0"/>
              <a:t>Коммуникативные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9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80"/>
            <a:ext cx="8229600" cy="38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36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7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dirty="0" smtClean="0"/>
              <a:t>Региональный проект </a:t>
            </a:r>
            <a:br>
              <a:rPr lang="ru-RU" sz="3100" dirty="0" smtClean="0"/>
            </a:br>
            <a:r>
              <a:rPr lang="ru-RU" sz="3100" dirty="0" smtClean="0">
                <a:solidFill>
                  <a:srgbClr val="C00000"/>
                </a:solidFill>
              </a:rPr>
              <a:t>«Цифровые </a:t>
            </a:r>
            <a:r>
              <a:rPr lang="ru-RU" sz="3100" dirty="0">
                <a:solidFill>
                  <a:srgbClr val="C00000"/>
                </a:solidFill>
              </a:rPr>
              <a:t>технологии в образовательном процессе»</a:t>
            </a:r>
            <a:br>
              <a:rPr lang="ru-RU" sz="3100" dirty="0">
                <a:solidFill>
                  <a:srgbClr val="C00000"/>
                </a:solidFill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06825" cy="55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750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603</Words>
  <Application>Microsoft Office PowerPoint</Application>
  <PresentationFormat>Экран (4:3)</PresentationFormat>
  <Paragraphs>67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Тема Office</vt:lpstr>
      <vt:lpstr>Приоритетные направления системы образования </vt:lpstr>
      <vt:lpstr>Указ Президента Российской Федерации «О национальных целях и стратегических задачах развития Российской Федерации на период до 2024 года» от 7 мая 2018 года</vt:lpstr>
      <vt:lpstr>Задачи в сфере профессионального образования:</vt:lpstr>
      <vt:lpstr>Региональные предложения</vt:lpstr>
      <vt:lpstr>Региональные предложения:</vt:lpstr>
      <vt:lpstr>Федеральный уровень:</vt:lpstr>
      <vt:lpstr>Проект модели аттестации учителей</vt:lpstr>
      <vt:lpstr>Презентация PowerPoint</vt:lpstr>
      <vt:lpstr> Региональный проект  «Цифровые технологии в образовательном процессе»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направления системы образования</dc:title>
  <dc:creator>Калинчикова Лариса Николаевна</dc:creator>
  <cp:lastModifiedBy>Vadim</cp:lastModifiedBy>
  <cp:revision>36</cp:revision>
  <dcterms:created xsi:type="dcterms:W3CDTF">2018-06-20T08:27:04Z</dcterms:created>
  <dcterms:modified xsi:type="dcterms:W3CDTF">2018-06-28T11:52:48Z</dcterms:modified>
</cp:coreProperties>
</file>