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87" r:id="rId20"/>
    <p:sldId id="288" r:id="rId21"/>
    <p:sldId id="289" r:id="rId22"/>
    <p:sldId id="290" r:id="rId23"/>
    <p:sldId id="275" r:id="rId24"/>
    <p:sldId id="276" r:id="rId25"/>
    <p:sldId id="277" r:id="rId26"/>
    <p:sldId id="278" r:id="rId27"/>
    <p:sldId id="279" r:id="rId28"/>
    <p:sldId id="285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64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756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4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44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89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04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11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35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94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3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40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7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33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93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34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01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31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30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8331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79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52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45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156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749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47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4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1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3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B810-DE34-4534-B87A-D705DD12B34A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99EC38-5DAD-4F16-BE62-CA5353D1B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4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867" y="1302985"/>
            <a:ext cx="9144000" cy="44317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Стратегические направления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развития системы образования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в 2020-21 учебном году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3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необходимо знать каждому учителю о функциональной грамотности?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2431523"/>
            <a:ext cx="9832622" cy="388077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«Функционально грамотный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 Леонтьев,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наук, член РАО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57" y="7902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Направления, по которым рассматривается функциональная грамотность в международных исследованиях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2" y="2853050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8674" y="399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переориентировать учебный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эффективное овладение обучающимися функциональной грамотность?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83" y="3516923"/>
            <a:ext cx="8455885" cy="225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380" y="363416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системно-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0215"/>
            <a:ext cx="8596668" cy="4611147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выстраивается как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от цели к результату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этом в качестве результата рассматривается развитие личности учащихся (сформированность УУД и системы представлений о мире)</a:t>
            </a: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от цели к результату совершает сам учащийся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учебной деятельности, осознавая этапы продвижения, поскольку иначе личность развиваться не может </a:t>
            </a: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технологии организации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обеспечивает движение обучающихся от цели к результату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9347" y="2086708"/>
            <a:ext cx="10515600" cy="43258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методическая цель урока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системно-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обучении –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проявления познавательной активности учеников 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учитель может убедиться в том, что функциональная грамотность сформирована у обучающегося?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245" y="2521834"/>
            <a:ext cx="9482666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в основном проявляется в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проблемных задач, выходящих за пределы учебных ситуаций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похожих на те задачи, в ходе которых приобретались и отрабатывались знания и умения.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56" y="19191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Особенности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67" y="1185333"/>
            <a:ext cx="9708444" cy="5296297"/>
          </a:xfrm>
        </p:spPr>
        <p:txBody>
          <a:bodyPr>
            <a:normAutofit lnSpcReduction="10000"/>
          </a:bodyPr>
          <a:lstStyle/>
          <a:p>
            <a:r>
              <a:rPr lang="ru-RU" sz="3900" b="1" dirty="0" smtClean="0"/>
              <a:t>Модернизация цифровой образовательной среды:</a:t>
            </a:r>
          </a:p>
          <a:p>
            <a:pPr marL="0" indent="0">
              <a:buNone/>
            </a:pPr>
            <a:r>
              <a:rPr lang="ru-RU" sz="17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   - обеспечение цифровой инфраструктуры школы;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- формирование цифровой грамотности участников образовательных отношений;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-  управление цифровой трансформацией;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- совершенствование нормативной базы цифровой трансформации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9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1911"/>
            <a:ext cx="8596668" cy="846667"/>
          </a:xfrm>
        </p:spPr>
        <p:txBody>
          <a:bodyPr/>
          <a:lstStyle/>
          <a:p>
            <a:pPr algn="ctr"/>
            <a:r>
              <a:rPr lang="ru-RU" b="1" dirty="0"/>
              <a:t>Особенности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888" y="1512711"/>
            <a:ext cx="10295467" cy="5226756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 smtClean="0"/>
              <a:t>Подготовка  к введению Примерной </a:t>
            </a:r>
          </a:p>
          <a:p>
            <a:pPr marL="0" indent="0">
              <a:buNone/>
            </a:pPr>
            <a:r>
              <a:rPr lang="ru-RU" sz="3500" b="1" dirty="0" smtClean="0"/>
              <a:t>программы воспитания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u="sng" dirty="0" smtClean="0"/>
              <a:t>Основная цель программы  </a:t>
            </a:r>
            <a:r>
              <a:rPr lang="ru-RU" sz="2800" dirty="0" smtClean="0"/>
              <a:t>- </a:t>
            </a:r>
            <a:r>
              <a:rPr lang="ru-RU" sz="2800" b="1" dirty="0" smtClean="0"/>
              <a:t>личностное развитие школьников</a:t>
            </a:r>
            <a:endParaRPr lang="ru-RU" sz="28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u="sng" dirty="0" smtClean="0"/>
              <a:t>Структура программы:</a:t>
            </a:r>
          </a:p>
          <a:p>
            <a:pPr marL="0" indent="0">
              <a:buNone/>
            </a:pPr>
            <a:r>
              <a:rPr lang="ru-RU" sz="2800" dirty="0" smtClean="0"/>
              <a:t> 1. Особенности организуемого в школе воспитательного процесса.</a:t>
            </a:r>
          </a:p>
          <a:p>
            <a:pPr marL="0" indent="0">
              <a:buNone/>
            </a:pPr>
            <a:r>
              <a:rPr lang="ru-RU" sz="2800" dirty="0" smtClean="0"/>
              <a:t>2. Цели и задачи воспитания.</a:t>
            </a:r>
          </a:p>
          <a:p>
            <a:pPr marL="0" indent="0">
              <a:buNone/>
            </a:pPr>
            <a:r>
              <a:rPr lang="ru-RU" sz="2800" dirty="0" smtClean="0"/>
              <a:t>3. Виды, формы, содержание деятельности.</a:t>
            </a:r>
          </a:p>
          <a:p>
            <a:pPr marL="0" indent="0">
              <a:buNone/>
            </a:pPr>
            <a:r>
              <a:rPr lang="ru-RU" sz="2800" dirty="0" smtClean="0"/>
              <a:t>4. Основные направления самоанализа воспитательной работы.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89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Совершенствование управления качеством образования</a:t>
            </a:r>
            <a:endParaRPr lang="ru-RU" sz="32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451556"/>
            <a:ext cx="8596668" cy="84666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Особенности года</a:t>
            </a:r>
          </a:p>
        </p:txBody>
      </p:sp>
    </p:spTree>
    <p:extLst>
      <p:ext uri="{BB962C8B-B14F-4D97-AF65-F5344CB8AC3E}">
        <p14:creationId xmlns:p14="http://schemas.microsoft.com/office/powerpoint/2010/main" val="35336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1066" y="74743"/>
            <a:ext cx="8316912" cy="105251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влияющие на образовательные 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-1" y="1515358"/>
            <a:ext cx="9922933" cy="5805487"/>
          </a:xfrm>
        </p:spPr>
        <p:txBody>
          <a:bodyPr rtlCol="0">
            <a:noAutofit/>
          </a:bodyPr>
          <a:lstStyle/>
          <a:p>
            <a:pPr algn="just" eaLnBrk="1" fontAlgn="auto" hangingPunct="1">
              <a:buClr>
                <a:schemeClr val="accent6">
                  <a:lumMod val="50000"/>
                </a:schemeClr>
              </a:buClr>
              <a:buFont typeface="Arial"/>
              <a:buChar char="•"/>
              <a:defRPr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Согласованность международных и национальных стандартов общего образования.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buClr>
                <a:schemeClr val="accent6">
                  <a:lumMod val="50000"/>
                </a:schemeClr>
              </a:buClr>
              <a:buFont typeface="Arial"/>
              <a:buChar char="•"/>
              <a:defRPr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Уровень профессиональных компетенций педагогов (подготовка педагогов, НСУР, профессиональное развитие).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buClr>
                <a:schemeClr val="accent6">
                  <a:lumMod val="50000"/>
                </a:schemeClr>
              </a:buClr>
              <a:buFont typeface="Arial"/>
              <a:buChar char="•"/>
              <a:defRPr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Личностные качества обучающихся (мотивация и интерес к обучению, вовлеченность в учебный процесс, самооценка своих учебных достижений, позитивная стратегия поведения</a:t>
            </a:r>
            <a:r>
              <a:rPr lang="ru-RU" alt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29C04-81DA-4D49-82BF-16FAC9DA5FC6}" type="slidenum">
              <a:rPr lang="ru-RU" altLang="ru-RU" smtClean="0"/>
              <a:pPr>
                <a:defRPr/>
              </a:pPr>
              <a:t>19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511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нацпроекта «Образование»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79023" y="1447800"/>
            <a:ext cx="9962445" cy="4588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 глобальной конкурентноспособности  российского образования  и вхождение  Российской Федерации в число ведущих стран мира по качеству общего образования.</a:t>
            </a:r>
          </a:p>
          <a:p>
            <a:pPr marL="0" indent="0" algn="just">
              <a:buNone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воспитание гармонично развитой и социально ответственной личности на  основе духовно-нравственных ценностей народов Российской Федерации, исторических и национально-культурных традиций.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5C0C2-A41E-4F58-9457-ADE56A96F20F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78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46757"/>
            <a:ext cx="8596668" cy="948265"/>
          </a:xfrm>
        </p:spPr>
        <p:txBody>
          <a:bodyPr/>
          <a:lstStyle/>
          <a:p>
            <a:pPr algn="ctr"/>
            <a:r>
              <a:rPr lang="ru-RU" b="1" dirty="0" smtClean="0"/>
              <a:t>Приоритетные 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5022"/>
            <a:ext cx="10318044" cy="576297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Проведение диагностики знаний учащихся на начало учебного года</a:t>
            </a:r>
          </a:p>
          <a:p>
            <a:r>
              <a:rPr lang="ru-RU" sz="2800" dirty="0" smtClean="0"/>
              <a:t>Анализ ВПР</a:t>
            </a:r>
          </a:p>
          <a:p>
            <a:r>
              <a:rPr lang="ru-RU" sz="2800" dirty="0" smtClean="0"/>
              <a:t>Модернизация ВСОКО</a:t>
            </a:r>
          </a:p>
          <a:p>
            <a:r>
              <a:rPr lang="ru-RU" sz="2800" dirty="0" smtClean="0"/>
              <a:t>Оптимизация </a:t>
            </a:r>
            <a:r>
              <a:rPr lang="ru-RU" sz="2800" dirty="0" err="1" smtClean="0"/>
              <a:t>внутришкольного</a:t>
            </a:r>
            <a:r>
              <a:rPr lang="ru-RU" sz="2800" dirty="0" smtClean="0"/>
              <a:t> контроля</a:t>
            </a:r>
          </a:p>
          <a:p>
            <a:r>
              <a:rPr lang="ru-RU" sz="2800" dirty="0" smtClean="0"/>
              <a:t>Определение институциональных заданий ШМО, учителям по результатам обучения</a:t>
            </a:r>
          </a:p>
          <a:p>
            <a:r>
              <a:rPr lang="ru-RU" sz="2800" dirty="0" smtClean="0"/>
              <a:t>Утверждение плана школьного аудита</a:t>
            </a:r>
          </a:p>
          <a:p>
            <a:r>
              <a:rPr lang="ru-RU" sz="2800" dirty="0" smtClean="0"/>
              <a:t>Моделирование системы внеурочных образовательных услуг</a:t>
            </a:r>
          </a:p>
          <a:p>
            <a:r>
              <a:rPr lang="ru-RU" sz="2800" dirty="0" smtClean="0"/>
              <a:t>Использование современных образовательных технологий в образовательном процессе: проектной, исследовательской, обучение в диалоге, проблемное обучение, развитие критического мышления, групповой парной работы, смешанного обучения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8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>
          <a:xfrm>
            <a:off x="1" y="1502658"/>
            <a:ext cx="10148710" cy="516255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проблема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школы - </a:t>
            </a:r>
            <a:r>
              <a:rPr lang="ru-RU" alt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alt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за результат</a:t>
            </a: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нарастающее равнодушие у педагогического сообщества.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27D9-AEE2-4067-885B-BA12E2721E43}" type="slidenum">
              <a:rPr lang="ru-RU" altLang="ru-RU" smtClean="0"/>
              <a:pPr>
                <a:defRPr/>
              </a:pPr>
              <a:t>21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822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143"/>
            <a:ext cx="8596668" cy="1107924"/>
          </a:xfrm>
        </p:spPr>
        <p:txBody>
          <a:bodyPr/>
          <a:lstStyle/>
          <a:p>
            <a:pPr algn="ctr"/>
            <a:r>
              <a:rPr lang="ru-RU" b="1" dirty="0"/>
              <a:t>Особенности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9124"/>
            <a:ext cx="8596668" cy="478829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Развитие потенциала педагогов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190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8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методических проблем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873345" cy="631371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педагогов мотивации к использованию новых технологий;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знание ими теории </a:t>
            </a:r>
            <a:r>
              <a:rPr lang="ru-R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технологизации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опыта по организации исследовательской, самостоятельной,</a:t>
            </a:r>
          </a:p>
          <a:p>
            <a:pPr marL="0" indent="0" algn="just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проектной, групповой работы школьников;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Необученность технологии экспериментальной и исследовательской </a:t>
            </a:r>
          </a:p>
          <a:p>
            <a:pPr marL="0" indent="0" algn="just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умения адаптировать новые технологии обучения к условиям </a:t>
            </a:r>
          </a:p>
          <a:p>
            <a:pPr marL="0" indent="0" algn="just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педагогической деятельности;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прохождения стажировок по проблемам </a:t>
            </a:r>
          </a:p>
          <a:p>
            <a:pPr marL="0" indent="0" algn="just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новых педагогических технологий;</a:t>
            </a:r>
          </a:p>
          <a:p>
            <a:pPr algn="just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Необученность технологиям педагогической диагностики, снятия стрессов </a:t>
            </a:r>
          </a:p>
          <a:p>
            <a:pPr marL="0" indent="0" algn="just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тревожности у школьников и самих себя.</a:t>
            </a:r>
          </a:p>
          <a:p>
            <a:pPr marL="0" indent="0" algn="r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получены при исследовании проблем и затруднений педагогов </a:t>
            </a:r>
          </a:p>
          <a:p>
            <a:pPr marL="0" indent="0" algn="r">
              <a:buNone/>
            </a:pP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федерального проекта «Учитель будущего»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3" y="174172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профессионального выгорания учителей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4972"/>
            <a:ext cx="11249890" cy="53630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основных причин выгорания – 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квалификация педагога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«Учитель, который не очень понимает, как работать 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учеником, какой к нему нужен подход, каковы когнитивные 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детей, может не суметь обучить их. </a:t>
            </a:r>
          </a:p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 ребенка – это неудача педагога, и это один </a:t>
            </a:r>
          </a:p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ключевых моментов выгорания: возникает постоянная неудовлетворенность результатами совей работы».</a:t>
            </a:r>
          </a:p>
          <a:p>
            <a:pPr marL="0" indent="0" algn="just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</a:p>
          <a:p>
            <a:pPr marL="0" indent="0" algn="just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Безруких, директор Института 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возрастной физиологии 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«Учитель будущего»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65503"/>
            <a:ext cx="1021805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система профессионального роста /НСПР/ педагогических работников и Национальная система учительского роста /НСУР/ - две взаимодействующие системы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 – 2020-21 уч. год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600" y="2324388"/>
            <a:ext cx="11166763" cy="221990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Профессионально-образовательный маршрут педагога</a:t>
            </a: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Каскадная , сетевая модель повышения квалификации</a:t>
            </a: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педагогическое сообщество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657" y="1225689"/>
            <a:ext cx="1030514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Научиться работать со смыслами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первое место выходят не новые технологии и методики, 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смыслообразование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Надо научиться отвечать на вопросы: кого  учить? Как учить? Зачем учить? Ради чего учить?</a:t>
            </a:r>
          </a:p>
          <a:p>
            <a:endParaRPr lang="ru-RU" sz="3200" dirty="0"/>
          </a:p>
          <a:p>
            <a:r>
              <a:rPr lang="ru-RU" sz="3200" dirty="0" smtClean="0"/>
              <a:t>                                                                 Е. Ямбург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88571"/>
            <a:ext cx="10116456" cy="4952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Наша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профессия-источник радости.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нам радость человеческого общения, счастье погружения в мир детства, чувство причастности к рождению нового  в этой жизни, возможность заглянуть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В.А. Караковский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7757" y="276578"/>
            <a:ext cx="8351837" cy="1981200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образования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267007" y="1930400"/>
            <a:ext cx="8002587" cy="3367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Обновление содержания образования </a:t>
            </a:r>
          </a:p>
          <a:p>
            <a:pPr marL="0" indent="0">
              <a:buNone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необходимой современной инфраструктуры </a:t>
            </a:r>
          </a:p>
          <a:p>
            <a:pPr marL="0" indent="0">
              <a:buNone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Подготовка профессиональных кадров</a:t>
            </a:r>
          </a:p>
          <a:p>
            <a:pPr marL="0" indent="0">
              <a:buNone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эффективных механизмов управления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6B1D-92E5-4D5F-98AD-CDFB3D7A8175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000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8195" y="79023"/>
            <a:ext cx="7704137" cy="1673225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образовательный проект «Образование»</a:t>
            </a:r>
            <a:endParaRPr lang="ru-RU" alt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21907" y="1266826"/>
            <a:ext cx="7210425" cy="559117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«Современная школа»;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семей, имеющих детей»;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образовательная среда»;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будущего»;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возможности для каждого»;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активность»;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«Экспорт образования»;</a:t>
            </a:r>
          </a:p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«Социальные лифты для каждого».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2867E-F754-4E6B-BAB6-8C42784AB2E4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787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Стратегические задачи  на 2020-21 учебный год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200444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1.	Определение ключевых направлений достижения стратегической цели по вхождению России в число 10 ведущих стран мира по качеству образования.</a:t>
            </a:r>
          </a:p>
          <a:p>
            <a:r>
              <a:rPr lang="ru-RU" sz="2800" dirty="0"/>
              <a:t>2.	Модернизация воспитательной деятельности образовательных организаций, внедрение примерной программы воспитания в образовательных  организациях.</a:t>
            </a:r>
          </a:p>
          <a:p>
            <a:r>
              <a:rPr lang="ru-RU" sz="2800" dirty="0"/>
              <a:t>3.    Поиск актуальных направлений трансформации образования и определение возможностей развития традиционного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7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2577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Особенности года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20800"/>
            <a:ext cx="9087555" cy="5537199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 </a:t>
            </a:r>
            <a:r>
              <a:rPr lang="ru-RU" sz="3800" b="1" dirty="0" smtClean="0"/>
              <a:t>Переход на ФГОС СОО:</a:t>
            </a:r>
          </a:p>
          <a:p>
            <a:pPr marL="0" indent="0">
              <a:buNone/>
            </a:pPr>
            <a:r>
              <a:rPr lang="ru-RU" sz="2400" dirty="0" smtClean="0"/>
              <a:t>  </a:t>
            </a:r>
          </a:p>
          <a:p>
            <a:pPr marL="0" indent="0">
              <a:buNone/>
            </a:pPr>
            <a:r>
              <a:rPr lang="ru-RU" sz="2400" dirty="0" smtClean="0"/>
              <a:t>  </a:t>
            </a:r>
            <a:r>
              <a:rPr lang="ru-RU" sz="2600" dirty="0" smtClean="0"/>
              <a:t>- соотношение обязательной части ООП  и части , формируемой участниками образовательных отношений, составляет </a:t>
            </a:r>
            <a:r>
              <a:rPr lang="ru-RU" sz="2600" b="1" dirty="0" smtClean="0"/>
              <a:t>60 % 40 % </a:t>
            </a:r>
            <a:r>
              <a:rPr lang="ru-RU" sz="2600" dirty="0" smtClean="0"/>
              <a:t>соответственно;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- реализация 2-х подходов: системно-деятельностного и индивидуально-дифференцированного;</a:t>
            </a:r>
          </a:p>
          <a:p>
            <a:pPr marL="0" indent="0">
              <a:buNone/>
            </a:pPr>
            <a:r>
              <a:rPr lang="ru-RU" sz="2600" dirty="0" smtClean="0"/>
              <a:t>    - 5 профилей обучения: естественнонаучный, гуманитарный, социально-экономический, технологический, универсальный;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- внеурочная деятельность -  700 часов (работа ученических сообществ, ежемесячные учебные собрания, мероприятия по профилям обучения);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- новые уровни предметных результатов;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- индивидуальный проект.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2679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155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Особенности </a:t>
            </a:r>
            <a:r>
              <a:rPr lang="ru-RU" sz="4000" b="1" dirty="0" smtClean="0"/>
              <a:t>года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245" y="1715912"/>
            <a:ext cx="8596668" cy="46979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Функциональная грамотность как гарантия качества образования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258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621" y="462845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функциональной грамотностью и ее отдельными составляющими?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4089" y="289488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Функциональная грамотность – это набор </a:t>
            </a:r>
            <a:r>
              <a:rPr lang="ru-RU" sz="3600" b="1" dirty="0" smtClean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умений </a:t>
            </a:r>
            <a:r>
              <a:rPr lang="ru-RU" sz="3600" b="1" dirty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навыков, обеспечивающих    человеку </a:t>
            </a:r>
            <a:r>
              <a:rPr lang="ru-RU" sz="3600" b="1" dirty="0">
                <a:solidFill>
                  <a:srgbClr val="90C226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полноценное участие в жизни общества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94" y="248356"/>
            <a:ext cx="10515600" cy="66096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базовое 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личности…Ребенок должен обладать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готовностью успешно взаимодействовать с </a:t>
            </a:r>
          </a:p>
          <a:p>
            <a:pPr marL="0" indent="0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изменяющимся окружающим миром;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возможностью решать различные учебные и </a:t>
            </a:r>
          </a:p>
          <a:p>
            <a:pPr marL="0" indent="0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жизненные задачи;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строить социальные отношения;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совокупностью рефлексивных умений, обеспечивающих  оценку своей грамотности;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дальнейшему образованию…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Н.Ф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Виноградова, член-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рук. научно-исследовательского Центра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школы РАО</a:t>
            </a:r>
          </a:p>
          <a:p>
            <a:pPr algn="just"/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2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1035</Words>
  <Application>Microsoft Office PowerPoint</Application>
  <PresentationFormat>Широкоэкранный</PresentationFormat>
  <Paragraphs>167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Times New Roman</vt:lpstr>
      <vt:lpstr>Trebuchet MS</vt:lpstr>
      <vt:lpstr>Wingdings 3</vt:lpstr>
      <vt:lpstr>Аспект</vt:lpstr>
      <vt:lpstr>1_Аспект</vt:lpstr>
      <vt:lpstr>Стратегические направления развития системы образования  в 2020-21 учебном году   </vt:lpstr>
      <vt:lpstr>Цели нацпроекта «Образование»</vt:lpstr>
      <vt:lpstr>Направления развития образования</vt:lpstr>
      <vt:lpstr>Национальный образовательный проект «Образование»</vt:lpstr>
      <vt:lpstr>Стратегические задачи  на 2020-21 учебный год</vt:lpstr>
      <vt:lpstr>Особенности года</vt:lpstr>
      <vt:lpstr>Особенности года    </vt:lpstr>
      <vt:lpstr>Что понимается под функциональной грамотностью и ее отдельными составляющими?</vt:lpstr>
      <vt:lpstr>Презентация PowerPoint</vt:lpstr>
      <vt:lpstr>Что необходимо знать каждому учителю о функциональной грамотности? </vt:lpstr>
      <vt:lpstr>Направления, по которым рассматривается функциональная грамотность в международных исследованиях</vt:lpstr>
      <vt:lpstr>Как переориентировать учебный  процесс на эффективное овладение обучающимися функциональной грамотность?</vt:lpstr>
      <vt:lpstr>Суть системно-деятельностного подхода  </vt:lpstr>
      <vt:lpstr>Главная методическая цель урока  при системно-деятельностном обучении –  создание условий для проявления познавательной активности учеников </vt:lpstr>
      <vt:lpstr>Как учитель может убедиться в том, что функциональная грамотность сформирована у обучающегося?</vt:lpstr>
      <vt:lpstr>Особенности года</vt:lpstr>
      <vt:lpstr>Особенности года</vt:lpstr>
      <vt:lpstr>Особенности года</vt:lpstr>
      <vt:lpstr>Факторы, влияющие на образовательные  результаты</vt:lpstr>
      <vt:lpstr>Приоритетные действия</vt:lpstr>
      <vt:lpstr>Презентация PowerPoint</vt:lpstr>
      <vt:lpstr>Особенности года</vt:lpstr>
      <vt:lpstr>Рейтинг методических проблем  учителей</vt:lpstr>
      <vt:lpstr>Проблема профессионального выгорания учителей</vt:lpstr>
      <vt:lpstr>Проект «Учитель будущего»</vt:lpstr>
      <vt:lpstr>I этап – 2020-21 уч. год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системы образования  в 2020-21 учебном году</dc:title>
  <dc:creator>Владелец</dc:creator>
  <cp:lastModifiedBy>Владелец</cp:lastModifiedBy>
  <cp:revision>21</cp:revision>
  <dcterms:created xsi:type="dcterms:W3CDTF">2020-09-10T06:09:15Z</dcterms:created>
  <dcterms:modified xsi:type="dcterms:W3CDTF">2020-10-13T06:39:35Z</dcterms:modified>
</cp:coreProperties>
</file>