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9472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9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0A151-E78D-41CE-BF52-673CDE878CDA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BA34F-EBED-43E3-B42A-47886B6263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5995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0A151-E78D-41CE-BF52-673CDE878CDA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BA34F-EBED-43E3-B42A-47886B6263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0417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0A151-E78D-41CE-BF52-673CDE878CDA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BA34F-EBED-43E3-B42A-47886B6263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93345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0A151-E78D-41CE-BF52-673CDE878CDA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BA34F-EBED-43E3-B42A-47886B626395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948130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0A151-E78D-41CE-BF52-673CDE878CDA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BA34F-EBED-43E3-B42A-47886B6263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36394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0A151-E78D-41CE-BF52-673CDE878CDA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BA34F-EBED-43E3-B42A-47886B6263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77381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0A151-E78D-41CE-BF52-673CDE878CDA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BA34F-EBED-43E3-B42A-47886B6263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1182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0A151-E78D-41CE-BF52-673CDE878CDA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BA34F-EBED-43E3-B42A-47886B6263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43044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0A151-E78D-41CE-BF52-673CDE878CDA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BA34F-EBED-43E3-B42A-47886B6263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1976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0A151-E78D-41CE-BF52-673CDE878CDA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BA34F-EBED-43E3-B42A-47886B6263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4757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0A151-E78D-41CE-BF52-673CDE878CDA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BA34F-EBED-43E3-B42A-47886B6263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9957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0A151-E78D-41CE-BF52-673CDE878CDA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BA34F-EBED-43E3-B42A-47886B6263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8966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0A151-E78D-41CE-BF52-673CDE878CDA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BA34F-EBED-43E3-B42A-47886B6263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9546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0A151-E78D-41CE-BF52-673CDE878CDA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BA34F-EBED-43E3-B42A-47886B6263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1800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0A151-E78D-41CE-BF52-673CDE878CDA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BA34F-EBED-43E3-B42A-47886B6263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9561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0A151-E78D-41CE-BF52-673CDE878CDA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BA34F-EBED-43E3-B42A-47886B6263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5487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0A151-E78D-41CE-BF52-673CDE878CDA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BA34F-EBED-43E3-B42A-47886B6263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3776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9FC0A151-E78D-41CE-BF52-673CDE878CDA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05BA34F-EBED-43E3-B42A-47886B6263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0357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  <p:sldLayoutId id="214748374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226117-E4F6-3016-40D5-6B9204B5E2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1012" y="929391"/>
            <a:ext cx="8689976" cy="2880608"/>
          </a:xfrm>
        </p:spPr>
        <p:txBody>
          <a:bodyPr>
            <a:noAutofit/>
          </a:bodyPr>
          <a:lstStyle/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Подходы к анализу воспитательной деятельности ОО по итогам 2024-2025 учебного года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BE836C8-BCCC-F401-1263-33582C013F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algn="r"/>
            <a:r>
              <a:rPr lang="ru-RU" cap="none" dirty="0">
                <a:solidFill>
                  <a:schemeClr val="tx1"/>
                </a:solidFill>
                <a:latin typeface="Times New Roman" panose="02020603050405020304" pitchFamily="18" charset="0"/>
              </a:rPr>
              <a:t>Густокашина Людмила Анатольевна,  </a:t>
            </a:r>
          </a:p>
          <a:p>
            <a:pPr algn="r"/>
            <a:r>
              <a:rPr lang="ru-RU" cap="none" dirty="0">
                <a:solidFill>
                  <a:schemeClr val="tx1"/>
                </a:solidFill>
                <a:latin typeface="Times New Roman" panose="02020603050405020304" pitchFamily="18" charset="0"/>
              </a:rPr>
              <a:t>ректор АНО ДПО «ОИПО», к.п.н., </a:t>
            </a:r>
          </a:p>
          <a:p>
            <a:pPr algn="r"/>
            <a:r>
              <a:rPr lang="ru-RU" cap="none" dirty="0">
                <a:solidFill>
                  <a:schemeClr val="tx1"/>
                </a:solidFill>
                <a:latin typeface="Times New Roman" panose="02020603050405020304" pitchFamily="18" charset="0"/>
              </a:rPr>
              <a:t>доцент, Заслуженный учитель РФ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81602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3FEE64-BDE8-C456-B04D-5CA29BF23E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748154"/>
            <a:ext cx="10364451" cy="1770194"/>
          </a:xfrm>
        </p:spPr>
        <p:txBody>
          <a:bodyPr>
            <a:normAutofit fontScale="90000"/>
          </a:bodyPr>
          <a:lstStyle/>
          <a:p>
            <a:br>
              <a:rPr lang="ru-RU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направление - </a:t>
            </a:r>
            <a:r>
              <a:rPr lang="ru-RU" sz="3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личностно развивающего потенциала школьного урока, его воспитательный потенциал.</a:t>
            </a:r>
            <a:endParaRPr lang="ru-RU" b="1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1E053DC-0D53-1C2D-8C67-4A04F61A5882}"/>
              </a:ext>
            </a:extLst>
          </p:cNvPr>
          <p:cNvSpPr txBox="1"/>
          <p:nvPr/>
        </p:nvSpPr>
        <p:spPr>
          <a:xfrm>
            <a:off x="1208893" y="3059668"/>
            <a:ext cx="9563725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 </a:t>
            </a:r>
            <a:r>
              <a:rPr lang="ru-RU" sz="32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</a:t>
            </a:r>
            <a:r>
              <a:rPr lang="ru-RU" sz="32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«Работа по профессиональному развитию классных руководителей»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018779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90271B-6A01-570B-F307-CDDE59416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ВЫВОДЫ. ВЫДЕЛЯЕМ: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19B2383-5B4F-5065-F309-DBC1B60D56C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ru-RU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Наиболее эффективные педагогические идеи, средства, обеспечивающее наращивание воспитательного потенциала ОО.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Существующие «проблемы», усиление отрицательных воздействий на развитие воспитательного потенциала ОО.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Обозначаем механизмы, способствующие обогащению воспитательной среды. </a:t>
            </a:r>
          </a:p>
        </p:txBody>
      </p:sp>
    </p:spTree>
    <p:extLst>
      <p:ext uri="{BB962C8B-B14F-4D97-AF65-F5344CB8AC3E}">
        <p14:creationId xmlns:p14="http://schemas.microsoft.com/office/powerpoint/2010/main" val="1635989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129E7B9-D8AB-A104-A503-5507C303211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629588"/>
            <a:ext cx="10363826" cy="516161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ru-RU" sz="36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3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600" b="1" i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помогает выявить сильные и слабые стороны ситуации, в которой </a:t>
            </a:r>
            <a:r>
              <a:rPr lang="ru-RU" sz="3600" b="1" i="1" cap="none">
                <a:latin typeface="Times New Roman" panose="02020603050405020304" pitchFamily="18" charset="0"/>
                <a:cs typeface="Times New Roman" panose="02020603050405020304" pitchFamily="18" charset="0"/>
              </a:rPr>
              <a:t>находится школа, </a:t>
            </a:r>
            <a:r>
              <a:rPr lang="ru-RU" sz="3600" b="1" i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определить те проблемы, которые не препятствуют достижению её желаемого состояния.</a:t>
            </a:r>
          </a:p>
        </p:txBody>
      </p:sp>
    </p:spTree>
    <p:extLst>
      <p:ext uri="{BB962C8B-B14F-4D97-AF65-F5344CB8AC3E}">
        <p14:creationId xmlns:p14="http://schemas.microsoft.com/office/powerpoint/2010/main" val="345617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B7BE19-7B92-5C10-7805-E96CC8BEC6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180303"/>
          </a:xfrm>
        </p:spPr>
        <p:txBody>
          <a:bodyPr>
            <a:normAutofit/>
          </a:bodyPr>
          <a:lstStyle/>
          <a:p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Немного теории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4932874-FE33-E52E-9A84-912C866AEBD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798820"/>
            <a:ext cx="10363826" cy="4586991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 – это управление процессом развития личности путём создания определенных условий.</a:t>
            </a:r>
          </a:p>
          <a:p>
            <a:pPr algn="just"/>
            <a:r>
              <a:rPr lang="ru-RU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воспитания – личностное развитие обучающихся.</a:t>
            </a:r>
          </a:p>
          <a:p>
            <a:pPr algn="just"/>
            <a:r>
              <a:rPr lang="ru-RU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анализа – обеспечить целенаправленное и своевременное регулирование воспитательной деятельности, ориентированной на развитие субъектов ОО с учетом современных государственных и общественных вызовов.</a:t>
            </a:r>
          </a:p>
          <a:p>
            <a:pPr algn="just"/>
            <a:r>
              <a:rPr lang="ru-RU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– это управленческое средство, позволяющее системно и целенаправленно совершенствовать образовательный процесс, обеспечивать реализацию рабочей программы воспитания, составной части основной образовательной программы школы.</a:t>
            </a:r>
          </a:p>
          <a:p>
            <a:pPr algn="just"/>
            <a:r>
              <a:rPr lang="ru-RU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 – это те изменения, которые произошли в ходе целенаправленной деятельности ОО, итог развития за определенный период.</a:t>
            </a:r>
          </a:p>
          <a:p>
            <a:pPr marL="0" indent="0" algn="just">
              <a:buNone/>
            </a:pPr>
            <a:endParaRPr lang="ru-RU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577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7ED0FA4-4331-69EA-745D-F76B9249A06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494675"/>
            <a:ext cx="10363826" cy="5666281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28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 РЕЗУЛЬТАТАМИ ВОСПИТАТЕЛЬНОЙ ДЕЯТЕЛЬНОСТИ МЫ ПОНИМАЕМ ТЕ ИЗМЕНЕНИЯ, КОТОРЫЕ ПРОИЗОШЛИ: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2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учащихся, т. е. в их воспитанности, ценностях, социализированности, образованности, профессиональном самоопределении.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2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коллективе учащихся, т. е. в отношениях между учащимися, в уровне развития детского самоуправления.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2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отношениях между педагогами и учащимися.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2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 взаимодействии между педагогами и родителями, родителями и учащимися.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2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профессионализме, педагогическом мастерстве классных руководителей, учителей, специалистов.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2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 взаимодействии ОО и социума. </a:t>
            </a:r>
          </a:p>
        </p:txBody>
      </p:sp>
    </p:spTree>
    <p:extLst>
      <p:ext uri="{BB962C8B-B14F-4D97-AF65-F5344CB8AC3E}">
        <p14:creationId xmlns:p14="http://schemas.microsoft.com/office/powerpoint/2010/main" val="4231387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9EE529-144F-0DF9-FDE1-4F12BA21B1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150323"/>
          </a:xfrm>
        </p:spPr>
        <p:txBody>
          <a:bodyPr>
            <a:normAutofit/>
          </a:bodyPr>
          <a:lstStyle/>
          <a:p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АНАЛИЗА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22FC670-BCE6-9116-4461-05CB79BEBD4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768840"/>
            <a:ext cx="10363826" cy="4022360"/>
          </a:xfrm>
        </p:spPr>
        <p:txBody>
          <a:bodyPr/>
          <a:lstStyle/>
          <a:p>
            <a:pPr algn="just"/>
            <a:r>
              <a:rPr lang="ru-RU" sz="3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школьной документации.</a:t>
            </a:r>
          </a:p>
          <a:p>
            <a:pPr algn="just"/>
            <a:r>
              <a:rPr lang="ru-RU" sz="3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Собеседование с классными руководителями, с руководителями ШМО, социальным педагогом, педагогом-психологом, советником директора школы по воспитанию.</a:t>
            </a:r>
          </a:p>
          <a:p>
            <a:pPr marL="0" indent="0">
              <a:buNone/>
            </a:pPr>
            <a:endParaRPr lang="ru-RU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7959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08F522-4355-4E11-F11C-731DF46B5A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1285234"/>
          </a:xfrm>
        </p:spPr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Универсальные подходы к анализу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BC80B84-C650-EEA9-5A70-7D1EEFBBD39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798820"/>
            <a:ext cx="10363826" cy="3992379"/>
          </a:xfrm>
        </p:spPr>
        <p:txBody>
          <a:bodyPr>
            <a:normAutofit fontScale="25000" lnSpcReduction="20000"/>
          </a:bodyPr>
          <a:lstStyle/>
          <a:p>
            <a:pPr algn="just">
              <a:buFont typeface="Wingdings" panose="05000000000000000000" pitchFamily="2" charset="2"/>
              <a:buChar char="Ø"/>
            </a:pPr>
            <a:endParaRPr lang="ru-RU" sz="46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96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96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</a:t>
            </a:r>
            <a:r>
              <a:rPr lang="ru-RU" sz="9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изучение личностного развития школьников.</a:t>
            </a:r>
          </a:p>
          <a:p>
            <a:pPr marL="0" indent="0" algn="just">
              <a:buNone/>
            </a:pPr>
            <a:r>
              <a:rPr lang="ru-RU" sz="9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Главным показателем личностного развития является воспитанность, готовность к выбору профессии. Воспитанность означает соблюдение правил поведения и общения, принятых в обществе, внутреннюю культуру человека, отражающуюся в его мировоззрении.</a:t>
            </a:r>
          </a:p>
          <a:p>
            <a:pPr marL="0" indent="0" algn="just">
              <a:buNone/>
            </a:pPr>
            <a:r>
              <a:rPr lang="ru-RU" sz="9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Зафиксировать ценностный «портрет» школьников, отношение к жизни, обществу и происходящему в мире помогут как педагогические наблюдения, так и специальные анкеты.</a:t>
            </a:r>
          </a:p>
          <a:p>
            <a:pPr marL="0" indent="0" algn="just">
              <a:buNone/>
            </a:pPr>
            <a:r>
              <a:rPr lang="ru-RU" sz="5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36087971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022002-F210-F68C-BA1F-B167554DE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1315214"/>
          </a:xfrm>
        </p:spPr>
        <p:txBody>
          <a:bodyPr>
            <a:normAutofit fontScale="90000"/>
          </a:bodyPr>
          <a:lstStyle/>
          <a:p>
            <a:r>
              <a:rPr lang="en-US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ru-RU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направление – формирование традиционных духовно-нравственных ценностей.</a:t>
            </a:r>
            <a:br>
              <a:rPr lang="ru-RU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93403F0-18EC-087A-AFB8-541BB0C9D53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933732"/>
            <a:ext cx="10363826" cy="4721901"/>
          </a:xfrm>
        </p:spPr>
        <p:txBody>
          <a:bodyPr numCol="3"/>
          <a:lstStyle/>
          <a:p>
            <a:pPr marL="0" indent="0">
              <a:buNone/>
            </a:pP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Группа ценностей (СТРАНА / ГОСУДАРСТВО):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Патриотизм.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Гражданственность.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Служение Отечеству.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Историческая память.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Единство народов России.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Права и свободы человека.</a:t>
            </a:r>
          </a:p>
          <a:p>
            <a:pPr marL="0" indent="0">
              <a:buNone/>
            </a:pPr>
            <a:endParaRPr lang="ru-RU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Группа ценностей (ОБЩЕСТВО, СЕМЬЯ):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Коллективизм.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Взаимопомощь.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Взаимоуважение.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Справедливость.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Милосердие.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Гуманизм.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Крепкая семья.</a:t>
            </a:r>
          </a:p>
          <a:p>
            <a:pPr marL="0" indent="0">
              <a:buNone/>
            </a:pPr>
            <a:r>
              <a:rPr lang="ru-RU" u="sng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ГРУППА ЦЕННОСТЕЙ (ЧЕЛОВЕК):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Жизнь.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 духовного над материальным.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Высокие нравственные идеалы.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Достоинство.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Созидательный труд.</a:t>
            </a:r>
          </a:p>
        </p:txBody>
      </p:sp>
    </p:spTree>
    <p:extLst>
      <p:ext uri="{BB962C8B-B14F-4D97-AF65-F5344CB8AC3E}">
        <p14:creationId xmlns:p14="http://schemas.microsoft.com/office/powerpoint/2010/main" val="12432403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5589B7-4A7C-6AE8-A687-661919B18A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r>
              <a:rPr lang="ru-RU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направление – анализ внеурочной деятельности и дополнительного образования.</a:t>
            </a:r>
            <a:endParaRPr lang="ru-RU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111AD50-C744-7420-4EED-CF17638A7A4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214694"/>
            <a:ext cx="10363826" cy="3576505"/>
          </a:xfrm>
        </p:spPr>
        <p:txBody>
          <a:bodyPr>
            <a:normAutofit/>
          </a:bodyPr>
          <a:lstStyle/>
          <a:p>
            <a:pPr algn="just"/>
            <a:r>
              <a:rPr lang="ru-RU" sz="32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Качество реализации рабочих программ внеурочной деятельности, охват обучающихся.</a:t>
            </a:r>
          </a:p>
          <a:p>
            <a:pPr algn="just"/>
            <a:r>
              <a:rPr lang="ru-RU" sz="32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Включенность в реализацию проектов Минпросвещения: «Школьный театр», «Школьный хор», «Музей», «Спортивный клуб» и т. д.</a:t>
            </a:r>
          </a:p>
        </p:txBody>
      </p:sp>
    </p:spTree>
    <p:extLst>
      <p:ext uri="{BB962C8B-B14F-4D97-AF65-F5344CB8AC3E}">
        <p14:creationId xmlns:p14="http://schemas.microsoft.com/office/powerpoint/2010/main" val="3608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1E1E7C-866F-D0FF-D7EF-9E26ACF73A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IV</a:t>
            </a:r>
            <a:r>
              <a:rPr lang="ru-RU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направление – деятельность детских общественных организаций и объединений.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D545332-3E1E-6260-EA9E-280F8FFE72E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2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детских общественных объединений – помочь ребёнку найти приложение своих сил и возможностей, заполнить жизнь интересами, общением с разными людьми в сфере выбранного направления, развитие социальной активности обучающихся.</a:t>
            </a:r>
            <a:endParaRPr lang="ru-RU" sz="28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6982968"/>
      </p:ext>
    </p:extLst>
  </p:cSld>
  <p:clrMapOvr>
    <a:masterClrMapping/>
  </p:clrMapOvr>
</p:sld>
</file>

<file path=ppt/theme/theme1.xml><?xml version="1.0" encoding="utf-8"?>
<a:theme xmlns:a="http://schemas.openxmlformats.org/drawingml/2006/main" name="Капля">
  <a:themeElements>
    <a:clrScheme name="Капля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Капл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апл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Капля</Template>
  <TotalTime>112</TotalTime>
  <Words>570</Words>
  <Application>Microsoft Office PowerPoint</Application>
  <PresentationFormat>Широкоэкранный</PresentationFormat>
  <Paragraphs>62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Times New Roman</vt:lpstr>
      <vt:lpstr>Tw Cen MT</vt:lpstr>
      <vt:lpstr>Wingdings</vt:lpstr>
      <vt:lpstr>Капля</vt:lpstr>
      <vt:lpstr>Подходы к анализу воспитательной деятельности ОО по итогам 2024-2025 учебного года</vt:lpstr>
      <vt:lpstr>Презентация PowerPoint</vt:lpstr>
      <vt:lpstr>Немного теории </vt:lpstr>
      <vt:lpstr>Презентация PowerPoint</vt:lpstr>
      <vt:lpstr>МЕТОДЫ АНАЛИЗА</vt:lpstr>
      <vt:lpstr>Универсальные подходы к анализу</vt:lpstr>
      <vt:lpstr>II направление – формирование традиционных духовно-нравственных ценностей. </vt:lpstr>
      <vt:lpstr>III направление – анализ внеурочной деятельности и дополнительного образования.</vt:lpstr>
      <vt:lpstr>IV направление – деятельность детских общественных организаций и объединений.</vt:lpstr>
      <vt:lpstr> V направление - Реализация личностно развивающего потенциала школьного урока, его воспитательный потенциал.</vt:lpstr>
      <vt:lpstr>ВЫВОДЫ. ВЫДЕЛЯЕМ: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Пользователь</dc:creator>
  <cp:lastModifiedBy>Пользователь</cp:lastModifiedBy>
  <cp:revision>29</cp:revision>
  <cp:lastPrinted>2025-05-12T10:06:08Z</cp:lastPrinted>
  <dcterms:created xsi:type="dcterms:W3CDTF">2025-05-12T08:05:54Z</dcterms:created>
  <dcterms:modified xsi:type="dcterms:W3CDTF">2025-05-13T05:57:32Z</dcterms:modified>
</cp:coreProperties>
</file>