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</p:sldMasterIdLst>
  <p:notesMasterIdLst>
    <p:notesMasterId r:id="rId56"/>
  </p:notesMasterIdLst>
  <p:sldIdLst>
    <p:sldId id="798" r:id="rId10"/>
    <p:sldId id="378" r:id="rId11"/>
    <p:sldId id="766" r:id="rId12"/>
    <p:sldId id="297" r:id="rId13"/>
    <p:sldId id="296" r:id="rId14"/>
    <p:sldId id="806" r:id="rId15"/>
    <p:sldId id="439" r:id="rId16"/>
    <p:sldId id="681" r:id="rId17"/>
    <p:sldId id="631" r:id="rId18"/>
    <p:sldId id="435" r:id="rId19"/>
    <p:sldId id="395" r:id="rId20"/>
    <p:sldId id="800" r:id="rId21"/>
    <p:sldId id="807" r:id="rId22"/>
    <p:sldId id="278" r:id="rId23"/>
    <p:sldId id="734" r:id="rId24"/>
    <p:sldId id="779" r:id="rId25"/>
    <p:sldId id="780" r:id="rId26"/>
    <p:sldId id="782" r:id="rId27"/>
    <p:sldId id="808" r:id="rId28"/>
    <p:sldId id="784" r:id="rId29"/>
    <p:sldId id="271" r:id="rId30"/>
    <p:sldId id="811" r:id="rId31"/>
    <p:sldId id="805" r:id="rId32"/>
    <p:sldId id="601" r:id="rId33"/>
    <p:sldId id="269" r:id="rId34"/>
    <p:sldId id="804" r:id="rId35"/>
    <p:sldId id="786" r:id="rId36"/>
    <p:sldId id="729" r:id="rId37"/>
    <p:sldId id="733" r:id="rId38"/>
    <p:sldId id="737" r:id="rId39"/>
    <p:sldId id="272" r:id="rId40"/>
    <p:sldId id="803" r:id="rId41"/>
    <p:sldId id="785" r:id="rId42"/>
    <p:sldId id="282" r:id="rId43"/>
    <p:sldId id="262" r:id="rId44"/>
    <p:sldId id="602" r:id="rId45"/>
    <p:sldId id="349" r:id="rId46"/>
    <p:sldId id="802" r:id="rId47"/>
    <p:sldId id="302" r:id="rId48"/>
    <p:sldId id="498" r:id="rId49"/>
    <p:sldId id="412" r:id="rId50"/>
    <p:sldId id="303" r:id="rId51"/>
    <p:sldId id="810" r:id="rId52"/>
    <p:sldId id="809" r:id="rId53"/>
    <p:sldId id="387" r:id="rId54"/>
    <p:sldId id="417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0000"/>
    <a:srgbClr val="700002"/>
    <a:srgbClr val="8AD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86"/>
    <p:restoredTop sz="95814"/>
  </p:normalViewPr>
  <p:slideViewPr>
    <p:cSldViewPr snapToGrid="0" snapToObjects="1">
      <p:cViewPr varScale="1">
        <p:scale>
          <a:sx n="58" d="100"/>
          <a:sy n="58" d="100"/>
        </p:scale>
        <p:origin x="224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presProps" Target="presProp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E1AFC-96E4-0244-8239-DEBF8833DF21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FBBCED-DC9B-814D-95E9-98B3AC4772C9}">
      <dgm:prSet phldrT="[Текст]" custT="1"/>
      <dgm:spPr>
        <a:solidFill>
          <a:srgbClr val="78D6C7"/>
        </a:solidFill>
        <a:ln>
          <a:solidFill>
            <a:schemeClr val="accent2"/>
          </a:solidFill>
        </a:ln>
      </dgm:spPr>
      <dgm:t>
        <a:bodyPr/>
        <a:lstStyle/>
        <a:p>
          <a:endParaRPr lang="ru-RU" sz="2400" b="1" dirty="0">
            <a:solidFill>
              <a:srgbClr val="000000"/>
            </a:solidFill>
          </a:endParaRPr>
        </a:p>
        <a:p>
          <a:r>
            <a:rPr lang="ru-RU" sz="2400" b="1" dirty="0">
              <a:solidFill>
                <a:srgbClr val="000000"/>
              </a:solidFill>
            </a:rPr>
            <a:t>Личност-ные </a:t>
          </a:r>
        </a:p>
      </dgm:t>
    </dgm:pt>
    <dgm:pt modelId="{79101056-DC09-7A43-ADA0-CECF712BD999}" type="parTrans" cxnId="{19D507D2-63F3-314C-B2C6-255584D769CE}">
      <dgm:prSet/>
      <dgm:spPr/>
      <dgm:t>
        <a:bodyPr/>
        <a:lstStyle/>
        <a:p>
          <a:endParaRPr lang="ru-RU"/>
        </a:p>
      </dgm:t>
    </dgm:pt>
    <dgm:pt modelId="{33FB1371-FE85-E640-B1C5-CC244EB284BD}" type="sibTrans" cxnId="{19D507D2-63F3-314C-B2C6-255584D769CE}">
      <dgm:prSet/>
      <dgm:spPr/>
      <dgm:t>
        <a:bodyPr/>
        <a:lstStyle/>
        <a:p>
          <a:endParaRPr lang="ru-RU"/>
        </a:p>
      </dgm:t>
    </dgm:pt>
    <dgm:pt modelId="{F2F6BCB2-AF27-3F43-AEBD-C217C9E547EE}">
      <dgm:prSet phldrT="[Текст]" custT="1"/>
      <dgm:spPr>
        <a:solidFill>
          <a:schemeClr val="accent5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sz="2400" b="1" dirty="0"/>
        </a:p>
        <a:p>
          <a:endParaRPr lang="ru-RU" sz="2400" b="1" dirty="0"/>
        </a:p>
        <a:p>
          <a:r>
            <a:rPr lang="ru-RU" sz="2000" b="1" dirty="0">
              <a:solidFill>
                <a:srgbClr val="000000"/>
              </a:solidFill>
            </a:rPr>
            <a:t>Мета-предметные</a:t>
          </a:r>
        </a:p>
      </dgm:t>
    </dgm:pt>
    <dgm:pt modelId="{5B860727-0D80-A547-A8DB-EFC3541FB0DE}" type="parTrans" cxnId="{78FA41FC-A44D-3E44-BE8B-160ABEC7EDFC}">
      <dgm:prSet/>
      <dgm:spPr/>
      <dgm:t>
        <a:bodyPr/>
        <a:lstStyle/>
        <a:p>
          <a:endParaRPr lang="ru-RU"/>
        </a:p>
      </dgm:t>
    </dgm:pt>
    <dgm:pt modelId="{95444530-0CF5-6044-BE6C-D285F2A7E837}" type="sibTrans" cxnId="{78FA41FC-A44D-3E44-BE8B-160ABEC7EDFC}">
      <dgm:prSet/>
      <dgm:spPr/>
      <dgm:t>
        <a:bodyPr/>
        <a:lstStyle/>
        <a:p>
          <a:endParaRPr lang="ru-RU"/>
        </a:p>
      </dgm:t>
    </dgm:pt>
    <dgm:pt modelId="{BAE3D5C5-E969-064F-843B-6E70EF088CC4}">
      <dgm:prSet phldrT="[Текст]" custT="1"/>
      <dgm:spPr>
        <a:solidFill>
          <a:srgbClr val="CFAAA3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rgbClr val="000000"/>
              </a:solidFill>
            </a:rPr>
            <a:t>Пред-</a:t>
          </a:r>
          <a:r>
            <a:rPr lang="ru-RU" sz="2000" b="1" dirty="0" err="1">
              <a:solidFill>
                <a:srgbClr val="000000"/>
              </a:solidFill>
            </a:rPr>
            <a:t>метные</a:t>
          </a:r>
          <a:r>
            <a:rPr lang="ru-RU" sz="2000" b="1" dirty="0">
              <a:solidFill>
                <a:srgbClr val="000000"/>
              </a:solidFill>
            </a:rPr>
            <a:t> </a:t>
          </a:r>
        </a:p>
      </dgm:t>
    </dgm:pt>
    <dgm:pt modelId="{8AFDE763-AD39-E74F-A6F4-895E9671BDAB}" type="parTrans" cxnId="{7BF44FD0-FCE0-0940-978D-54EA8D986FEF}">
      <dgm:prSet/>
      <dgm:spPr/>
      <dgm:t>
        <a:bodyPr/>
        <a:lstStyle/>
        <a:p>
          <a:endParaRPr lang="ru-RU"/>
        </a:p>
      </dgm:t>
    </dgm:pt>
    <dgm:pt modelId="{52C6F4D3-4A5B-8244-AF8D-F9E52751EC82}" type="sibTrans" cxnId="{7BF44FD0-FCE0-0940-978D-54EA8D986FEF}">
      <dgm:prSet/>
      <dgm:spPr/>
      <dgm:t>
        <a:bodyPr/>
        <a:lstStyle/>
        <a:p>
          <a:endParaRPr lang="ru-RU"/>
        </a:p>
      </dgm:t>
    </dgm:pt>
    <dgm:pt modelId="{EA34ABB1-48E4-B84C-B119-5481E94313D0}" type="pres">
      <dgm:prSet presAssocID="{430E1AFC-96E4-0244-8239-DEBF8833DF21}" presName="Name0" presStyleCnt="0">
        <dgm:presLayoutVars>
          <dgm:chMax val="7"/>
          <dgm:resizeHandles val="exact"/>
        </dgm:presLayoutVars>
      </dgm:prSet>
      <dgm:spPr/>
    </dgm:pt>
    <dgm:pt modelId="{C8D1963D-A646-1B47-83AD-C1A978EEC612}" type="pres">
      <dgm:prSet presAssocID="{430E1AFC-96E4-0244-8239-DEBF8833DF21}" presName="comp1" presStyleCnt="0"/>
      <dgm:spPr/>
    </dgm:pt>
    <dgm:pt modelId="{EAE53C2C-1E0C-E942-A569-B4440BEB318D}" type="pres">
      <dgm:prSet presAssocID="{430E1AFC-96E4-0244-8239-DEBF8833DF21}" presName="circle1" presStyleLbl="node1" presStyleIdx="0" presStyleCnt="3" custScaleX="175408" custLinFactNeighborX="-51" custLinFactNeighborY="-1710"/>
      <dgm:spPr/>
    </dgm:pt>
    <dgm:pt modelId="{D747E484-A9EC-4441-9A6C-ED10C4CB36D5}" type="pres">
      <dgm:prSet presAssocID="{430E1AFC-96E4-0244-8239-DEBF8833DF21}" presName="c1text" presStyleLbl="node1" presStyleIdx="0" presStyleCnt="3">
        <dgm:presLayoutVars>
          <dgm:bulletEnabled val="1"/>
        </dgm:presLayoutVars>
      </dgm:prSet>
      <dgm:spPr/>
    </dgm:pt>
    <dgm:pt modelId="{BE2904DE-D580-8D4B-AFB7-789F0DEB5149}" type="pres">
      <dgm:prSet presAssocID="{430E1AFC-96E4-0244-8239-DEBF8833DF21}" presName="comp2" presStyleCnt="0"/>
      <dgm:spPr/>
    </dgm:pt>
    <dgm:pt modelId="{36761165-2E29-514C-8D99-4CC0A10187BC}" type="pres">
      <dgm:prSet presAssocID="{430E1AFC-96E4-0244-8239-DEBF8833DF21}" presName="circle2" presStyleLbl="node1" presStyleIdx="1" presStyleCnt="3" custScaleX="186138" custScaleY="86569" custLinFactNeighborX="4137" custLinFactNeighborY="23169"/>
      <dgm:spPr/>
    </dgm:pt>
    <dgm:pt modelId="{B948DA4E-1D79-6149-A457-ACF07D0D8457}" type="pres">
      <dgm:prSet presAssocID="{430E1AFC-96E4-0244-8239-DEBF8833DF21}" presName="c2text" presStyleLbl="node1" presStyleIdx="1" presStyleCnt="3">
        <dgm:presLayoutVars>
          <dgm:bulletEnabled val="1"/>
        </dgm:presLayoutVars>
      </dgm:prSet>
      <dgm:spPr/>
    </dgm:pt>
    <dgm:pt modelId="{31DE94EF-9723-594D-8D85-141183A8EA01}" type="pres">
      <dgm:prSet presAssocID="{430E1AFC-96E4-0244-8239-DEBF8833DF21}" presName="comp3" presStyleCnt="0"/>
      <dgm:spPr/>
    </dgm:pt>
    <dgm:pt modelId="{C1E6DE7A-65AA-704A-9C6A-B44B30435DA1}" type="pres">
      <dgm:prSet presAssocID="{430E1AFC-96E4-0244-8239-DEBF8833DF21}" presName="circle3" presStyleLbl="node1" presStyleIdx="2" presStyleCnt="3" custScaleX="130708" custScaleY="53093" custLinFactNeighborX="-945" custLinFactNeighborY="21009"/>
      <dgm:spPr/>
    </dgm:pt>
    <dgm:pt modelId="{03E036F6-F140-DE46-8390-BCD4360E86AC}" type="pres">
      <dgm:prSet presAssocID="{430E1AFC-96E4-0244-8239-DEBF8833DF21}" presName="c3text" presStyleLbl="node1" presStyleIdx="2" presStyleCnt="3">
        <dgm:presLayoutVars>
          <dgm:bulletEnabled val="1"/>
        </dgm:presLayoutVars>
      </dgm:prSet>
      <dgm:spPr/>
    </dgm:pt>
  </dgm:ptLst>
  <dgm:cxnLst>
    <dgm:cxn modelId="{78B0D709-ED03-8E43-A78C-5A095BFBBE50}" type="presOf" srcId="{430E1AFC-96E4-0244-8239-DEBF8833DF21}" destId="{EA34ABB1-48E4-B84C-B119-5481E94313D0}" srcOrd="0" destOrd="0" presId="urn:microsoft.com/office/officeart/2005/8/layout/venn2"/>
    <dgm:cxn modelId="{15A5D228-44B8-FD49-A8E3-4C522B6EF943}" type="presOf" srcId="{F2F6BCB2-AF27-3F43-AEBD-C217C9E547EE}" destId="{B948DA4E-1D79-6149-A457-ACF07D0D8457}" srcOrd="1" destOrd="0" presId="urn:microsoft.com/office/officeart/2005/8/layout/venn2"/>
    <dgm:cxn modelId="{B381534C-64A7-3B41-8236-2001E5040F41}" type="presOf" srcId="{C1FBBCED-DC9B-814D-95E9-98B3AC4772C9}" destId="{D747E484-A9EC-4441-9A6C-ED10C4CB36D5}" srcOrd="1" destOrd="0" presId="urn:microsoft.com/office/officeart/2005/8/layout/venn2"/>
    <dgm:cxn modelId="{EBA8FC4D-4388-FA44-AAD9-89BBBE8EF88F}" type="presOf" srcId="{BAE3D5C5-E969-064F-843B-6E70EF088CC4}" destId="{03E036F6-F140-DE46-8390-BCD4360E86AC}" srcOrd="1" destOrd="0" presId="urn:microsoft.com/office/officeart/2005/8/layout/venn2"/>
    <dgm:cxn modelId="{3A4F476B-646D-FB45-A18C-4B638F69C4D3}" type="presOf" srcId="{F2F6BCB2-AF27-3F43-AEBD-C217C9E547EE}" destId="{36761165-2E29-514C-8D99-4CC0A10187BC}" srcOrd="0" destOrd="0" presId="urn:microsoft.com/office/officeart/2005/8/layout/venn2"/>
    <dgm:cxn modelId="{FDFB5ACD-4847-D846-9C55-2B9CE1B53428}" type="presOf" srcId="{C1FBBCED-DC9B-814D-95E9-98B3AC4772C9}" destId="{EAE53C2C-1E0C-E942-A569-B4440BEB318D}" srcOrd="0" destOrd="0" presId="urn:microsoft.com/office/officeart/2005/8/layout/venn2"/>
    <dgm:cxn modelId="{7BF44FD0-FCE0-0940-978D-54EA8D986FEF}" srcId="{430E1AFC-96E4-0244-8239-DEBF8833DF21}" destId="{BAE3D5C5-E969-064F-843B-6E70EF088CC4}" srcOrd="2" destOrd="0" parTransId="{8AFDE763-AD39-E74F-A6F4-895E9671BDAB}" sibTransId="{52C6F4D3-4A5B-8244-AF8D-F9E52751EC82}"/>
    <dgm:cxn modelId="{282704D1-AEFF-2145-B314-9D147C9D3FF8}" type="presOf" srcId="{BAE3D5C5-E969-064F-843B-6E70EF088CC4}" destId="{C1E6DE7A-65AA-704A-9C6A-B44B30435DA1}" srcOrd="0" destOrd="0" presId="urn:microsoft.com/office/officeart/2005/8/layout/venn2"/>
    <dgm:cxn modelId="{19D507D2-63F3-314C-B2C6-255584D769CE}" srcId="{430E1AFC-96E4-0244-8239-DEBF8833DF21}" destId="{C1FBBCED-DC9B-814D-95E9-98B3AC4772C9}" srcOrd="0" destOrd="0" parTransId="{79101056-DC09-7A43-ADA0-CECF712BD999}" sibTransId="{33FB1371-FE85-E640-B1C5-CC244EB284BD}"/>
    <dgm:cxn modelId="{78FA41FC-A44D-3E44-BE8B-160ABEC7EDFC}" srcId="{430E1AFC-96E4-0244-8239-DEBF8833DF21}" destId="{F2F6BCB2-AF27-3F43-AEBD-C217C9E547EE}" srcOrd="1" destOrd="0" parTransId="{5B860727-0D80-A547-A8DB-EFC3541FB0DE}" sibTransId="{95444530-0CF5-6044-BE6C-D285F2A7E837}"/>
    <dgm:cxn modelId="{985897B2-B753-E542-BBFE-544CCE6544A2}" type="presParOf" srcId="{EA34ABB1-48E4-B84C-B119-5481E94313D0}" destId="{C8D1963D-A646-1B47-83AD-C1A978EEC612}" srcOrd="0" destOrd="0" presId="urn:microsoft.com/office/officeart/2005/8/layout/venn2"/>
    <dgm:cxn modelId="{024634AC-CE3E-514B-822E-94F442901F62}" type="presParOf" srcId="{C8D1963D-A646-1B47-83AD-C1A978EEC612}" destId="{EAE53C2C-1E0C-E942-A569-B4440BEB318D}" srcOrd="0" destOrd="0" presId="urn:microsoft.com/office/officeart/2005/8/layout/venn2"/>
    <dgm:cxn modelId="{5107C0ED-FB52-0741-A1D4-C56473B2BFC6}" type="presParOf" srcId="{C8D1963D-A646-1B47-83AD-C1A978EEC612}" destId="{D747E484-A9EC-4441-9A6C-ED10C4CB36D5}" srcOrd="1" destOrd="0" presId="urn:microsoft.com/office/officeart/2005/8/layout/venn2"/>
    <dgm:cxn modelId="{8695F720-AE0D-AD41-A7CC-D29D934F989B}" type="presParOf" srcId="{EA34ABB1-48E4-B84C-B119-5481E94313D0}" destId="{BE2904DE-D580-8D4B-AFB7-789F0DEB5149}" srcOrd="1" destOrd="0" presId="urn:microsoft.com/office/officeart/2005/8/layout/venn2"/>
    <dgm:cxn modelId="{DA5874DB-81D9-F54F-98D3-C3AE92DC8174}" type="presParOf" srcId="{BE2904DE-D580-8D4B-AFB7-789F0DEB5149}" destId="{36761165-2E29-514C-8D99-4CC0A10187BC}" srcOrd="0" destOrd="0" presId="urn:microsoft.com/office/officeart/2005/8/layout/venn2"/>
    <dgm:cxn modelId="{96C8D96C-8DB4-7447-A895-C88AE1E0FFF6}" type="presParOf" srcId="{BE2904DE-D580-8D4B-AFB7-789F0DEB5149}" destId="{B948DA4E-1D79-6149-A457-ACF07D0D8457}" srcOrd="1" destOrd="0" presId="urn:microsoft.com/office/officeart/2005/8/layout/venn2"/>
    <dgm:cxn modelId="{EC87355D-27C4-F54F-95CD-9505D7D9A920}" type="presParOf" srcId="{EA34ABB1-48E4-B84C-B119-5481E94313D0}" destId="{31DE94EF-9723-594D-8D85-141183A8EA01}" srcOrd="2" destOrd="0" presId="urn:microsoft.com/office/officeart/2005/8/layout/venn2"/>
    <dgm:cxn modelId="{0BA78CA1-C53D-644A-9A10-ED97B96D5402}" type="presParOf" srcId="{31DE94EF-9723-594D-8D85-141183A8EA01}" destId="{C1E6DE7A-65AA-704A-9C6A-B44B30435DA1}" srcOrd="0" destOrd="0" presId="urn:microsoft.com/office/officeart/2005/8/layout/venn2"/>
    <dgm:cxn modelId="{3695BCEE-B7E4-DE42-9A7B-D9D318064715}" type="presParOf" srcId="{31DE94EF-9723-594D-8D85-141183A8EA01}" destId="{03E036F6-F140-DE46-8390-BCD4360E86A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0E1AFC-96E4-0244-8239-DEBF8833DF21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F6BCB2-AF27-3F43-AEBD-C217C9E547EE}">
      <dgm:prSet phldrT="[Текст]" custT="1"/>
      <dgm:spPr>
        <a:xfrm>
          <a:off x="1151101" y="984870"/>
          <a:ext cx="3920122" cy="1823169"/>
        </a:xfrm>
        <a:solidFill>
          <a:srgbClr val="AAE2CA"/>
        </a:solidFill>
        <a:ln>
          <a:solidFill>
            <a:srgbClr val="FFFFFF">
              <a:lumMod val="50000"/>
            </a:srgb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endParaRPr lang="ru-RU" sz="2400" b="1" dirty="0">
            <a:solidFill>
              <a:srgbClr val="FFFFFF"/>
            </a:solidFill>
            <a:latin typeface="Times New Roman"/>
            <a:ea typeface="+mn-ea"/>
            <a:cs typeface="+mn-cs"/>
          </a:endParaRPr>
        </a:p>
        <a:p>
          <a:pPr>
            <a:buNone/>
          </a:pPr>
          <a:endParaRPr lang="ru-RU" sz="2400" b="1" dirty="0">
            <a:solidFill>
              <a:srgbClr val="FFFFFF"/>
            </a:solidFill>
            <a:latin typeface="Times New Roman"/>
            <a:ea typeface="+mn-ea"/>
            <a:cs typeface="+mn-cs"/>
          </a:endParaRPr>
        </a:p>
        <a:p>
          <a:pPr>
            <a:buNone/>
          </a:pPr>
          <a:r>
            <a:rPr lang="ru-RU" sz="2000" b="1" dirty="0">
              <a:solidFill>
                <a:srgbClr val="000000"/>
              </a:solidFill>
              <a:latin typeface="Times New Roman"/>
              <a:ea typeface="+mn-ea"/>
              <a:cs typeface="+mn-cs"/>
            </a:rPr>
            <a:t>Метапредметные</a:t>
          </a:r>
        </a:p>
      </dgm:t>
    </dgm:pt>
    <dgm:pt modelId="{5B860727-0D80-A547-A8DB-EFC3541FB0DE}" type="parTrans" cxnId="{78FA41FC-A44D-3E44-BE8B-160ABEC7EDFC}">
      <dgm:prSet/>
      <dgm:spPr/>
      <dgm:t>
        <a:bodyPr/>
        <a:lstStyle/>
        <a:p>
          <a:endParaRPr lang="ru-RU"/>
        </a:p>
      </dgm:t>
    </dgm:pt>
    <dgm:pt modelId="{95444530-0CF5-6044-BE6C-D285F2A7E837}" type="sibTrans" cxnId="{78FA41FC-A44D-3E44-BE8B-160ABEC7EDFC}">
      <dgm:prSet/>
      <dgm:spPr/>
      <dgm:t>
        <a:bodyPr/>
        <a:lstStyle/>
        <a:p>
          <a:endParaRPr lang="ru-RU"/>
        </a:p>
      </dgm:t>
    </dgm:pt>
    <dgm:pt modelId="{BAE3D5C5-E969-064F-843B-6E70EF088CC4}">
      <dgm:prSet phldrT="[Текст]" custT="1"/>
      <dgm:spPr>
        <a:xfrm>
          <a:off x="2093185" y="2028282"/>
          <a:ext cx="1835166" cy="745436"/>
        </a:xfrm>
        <a:solidFill>
          <a:srgbClr val="CFAAA3"/>
        </a:solidFill>
        <a:ln>
          <a:solidFill>
            <a:srgbClr val="808080">
              <a:lumMod val="75000"/>
            </a:srgb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ru-RU" sz="2000" b="1" dirty="0">
              <a:solidFill>
                <a:srgbClr val="000000"/>
              </a:solidFill>
              <a:latin typeface="Times New Roman"/>
              <a:ea typeface="+mn-ea"/>
              <a:cs typeface="+mn-cs"/>
            </a:rPr>
            <a:t>Предметные </a:t>
          </a:r>
        </a:p>
      </dgm:t>
    </dgm:pt>
    <dgm:pt modelId="{8AFDE763-AD39-E74F-A6F4-895E9671BDAB}" type="parTrans" cxnId="{7BF44FD0-FCE0-0940-978D-54EA8D986FEF}">
      <dgm:prSet/>
      <dgm:spPr/>
      <dgm:t>
        <a:bodyPr/>
        <a:lstStyle/>
        <a:p>
          <a:endParaRPr lang="ru-RU"/>
        </a:p>
      </dgm:t>
    </dgm:pt>
    <dgm:pt modelId="{52C6F4D3-4A5B-8244-AF8D-F9E52751EC82}" type="sibTrans" cxnId="{7BF44FD0-FCE0-0940-978D-54EA8D986FEF}">
      <dgm:prSet/>
      <dgm:spPr/>
      <dgm:t>
        <a:bodyPr/>
        <a:lstStyle/>
        <a:p>
          <a:endParaRPr lang="ru-RU"/>
        </a:p>
      </dgm:t>
    </dgm:pt>
    <dgm:pt modelId="{775BE754-AF40-DC4A-B0E0-C15C12789FE5}">
      <dgm:prSet phldrT="[Текст]" custT="1"/>
      <dgm:spPr>
        <a:xfrm>
          <a:off x="559840" y="0"/>
          <a:ext cx="4925526" cy="2808040"/>
        </a:xfrm>
        <a:solidFill>
          <a:srgbClr val="78D6C7"/>
        </a:solidFill>
        <a:ln>
          <a:solidFill>
            <a:srgbClr val="3333CC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ru-RU" sz="2400" b="1">
              <a:solidFill>
                <a:srgbClr val="000000"/>
              </a:solidFill>
              <a:latin typeface="Times New Roman"/>
              <a:ea typeface="+mn-ea"/>
              <a:cs typeface="+mn-cs"/>
            </a:rPr>
            <a:t>Личностные </a:t>
          </a:r>
          <a:endParaRPr lang="ru-RU" sz="2400" b="1" dirty="0">
            <a:solidFill>
              <a:srgbClr val="000000"/>
            </a:solidFill>
            <a:latin typeface="Times New Roman"/>
            <a:ea typeface="+mn-ea"/>
            <a:cs typeface="+mn-cs"/>
          </a:endParaRPr>
        </a:p>
      </dgm:t>
    </dgm:pt>
    <dgm:pt modelId="{961E4994-15D0-C34A-86BD-0C78975A536C}" type="parTrans" cxnId="{01910110-FAB6-5E4B-B841-0F00773D9F9D}">
      <dgm:prSet/>
      <dgm:spPr/>
      <dgm:t>
        <a:bodyPr/>
        <a:lstStyle/>
        <a:p>
          <a:endParaRPr lang="ru-RU"/>
        </a:p>
      </dgm:t>
    </dgm:pt>
    <dgm:pt modelId="{2654BE5C-4AD4-7744-ABD9-DF7F28B6E41B}" type="sibTrans" cxnId="{01910110-FAB6-5E4B-B841-0F00773D9F9D}">
      <dgm:prSet/>
      <dgm:spPr/>
      <dgm:t>
        <a:bodyPr/>
        <a:lstStyle/>
        <a:p>
          <a:endParaRPr lang="ru-RU"/>
        </a:p>
      </dgm:t>
    </dgm:pt>
    <dgm:pt modelId="{EA34ABB1-48E4-B84C-B119-5481E94313D0}" type="pres">
      <dgm:prSet presAssocID="{430E1AFC-96E4-0244-8239-DEBF8833DF21}" presName="Name0" presStyleCnt="0">
        <dgm:presLayoutVars>
          <dgm:chMax val="7"/>
          <dgm:resizeHandles val="exact"/>
        </dgm:presLayoutVars>
      </dgm:prSet>
      <dgm:spPr/>
    </dgm:pt>
    <dgm:pt modelId="{C8D1963D-A646-1B47-83AD-C1A978EEC612}" type="pres">
      <dgm:prSet presAssocID="{430E1AFC-96E4-0244-8239-DEBF8833DF21}" presName="comp1" presStyleCnt="0"/>
      <dgm:spPr/>
    </dgm:pt>
    <dgm:pt modelId="{EAE53C2C-1E0C-E942-A569-B4440BEB318D}" type="pres">
      <dgm:prSet presAssocID="{430E1AFC-96E4-0244-8239-DEBF8833DF21}" presName="circle1" presStyleLbl="node1" presStyleIdx="0" presStyleCnt="3" custScaleX="198449" custLinFactNeighborX="-51" custLinFactNeighborY="-1710"/>
      <dgm:spPr>
        <a:prstGeom prst="ellipse">
          <a:avLst/>
        </a:prstGeom>
      </dgm:spPr>
    </dgm:pt>
    <dgm:pt modelId="{D747E484-A9EC-4441-9A6C-ED10C4CB36D5}" type="pres">
      <dgm:prSet presAssocID="{430E1AFC-96E4-0244-8239-DEBF8833DF21}" presName="c1text" presStyleLbl="node1" presStyleIdx="0" presStyleCnt="3">
        <dgm:presLayoutVars>
          <dgm:bulletEnabled val="1"/>
        </dgm:presLayoutVars>
      </dgm:prSet>
      <dgm:spPr/>
    </dgm:pt>
    <dgm:pt modelId="{BE2904DE-D580-8D4B-AFB7-789F0DEB5149}" type="pres">
      <dgm:prSet presAssocID="{430E1AFC-96E4-0244-8239-DEBF8833DF21}" presName="comp2" presStyleCnt="0"/>
      <dgm:spPr/>
    </dgm:pt>
    <dgm:pt modelId="{36761165-2E29-514C-8D99-4CC0A10187BC}" type="pres">
      <dgm:prSet presAssocID="{430E1AFC-96E4-0244-8239-DEBF8833DF21}" presName="circle2" presStyleLbl="node1" presStyleIdx="1" presStyleCnt="3" custScaleX="230214" custScaleY="74531" custLinFactNeighborX="5562" custLinFactNeighborY="8835"/>
      <dgm:spPr>
        <a:prstGeom prst="ellipse">
          <a:avLst/>
        </a:prstGeom>
      </dgm:spPr>
    </dgm:pt>
    <dgm:pt modelId="{B948DA4E-1D79-6149-A457-ACF07D0D8457}" type="pres">
      <dgm:prSet presAssocID="{430E1AFC-96E4-0244-8239-DEBF8833DF21}" presName="c2text" presStyleLbl="node1" presStyleIdx="1" presStyleCnt="3">
        <dgm:presLayoutVars>
          <dgm:bulletEnabled val="1"/>
        </dgm:presLayoutVars>
      </dgm:prSet>
      <dgm:spPr/>
    </dgm:pt>
    <dgm:pt modelId="{31DE94EF-9723-594D-8D85-141183A8EA01}" type="pres">
      <dgm:prSet presAssocID="{430E1AFC-96E4-0244-8239-DEBF8833DF21}" presName="comp3" presStyleCnt="0"/>
      <dgm:spPr/>
    </dgm:pt>
    <dgm:pt modelId="{C1E6DE7A-65AA-704A-9C6A-B44B30435DA1}" type="pres">
      <dgm:prSet presAssocID="{430E1AFC-96E4-0244-8239-DEBF8833DF21}" presName="circle3" presStyleLbl="node1" presStyleIdx="2" presStyleCnt="3" custScaleX="192407" custScaleY="53093" custLinFactNeighborX="-945" custLinFactNeighborY="21009"/>
      <dgm:spPr>
        <a:prstGeom prst="ellipse">
          <a:avLst/>
        </a:prstGeom>
      </dgm:spPr>
    </dgm:pt>
    <dgm:pt modelId="{03E036F6-F140-DE46-8390-BCD4360E86AC}" type="pres">
      <dgm:prSet presAssocID="{430E1AFC-96E4-0244-8239-DEBF8833DF21}" presName="c3text" presStyleLbl="node1" presStyleIdx="2" presStyleCnt="3">
        <dgm:presLayoutVars>
          <dgm:bulletEnabled val="1"/>
        </dgm:presLayoutVars>
      </dgm:prSet>
      <dgm:spPr/>
    </dgm:pt>
  </dgm:ptLst>
  <dgm:cxnLst>
    <dgm:cxn modelId="{C2E6ED07-7486-A444-AC37-656786D1414C}" type="presOf" srcId="{BAE3D5C5-E969-064F-843B-6E70EF088CC4}" destId="{03E036F6-F140-DE46-8390-BCD4360E86AC}" srcOrd="1" destOrd="0" presId="urn:microsoft.com/office/officeart/2005/8/layout/venn2"/>
    <dgm:cxn modelId="{78B0D709-ED03-8E43-A78C-5A095BFBBE50}" type="presOf" srcId="{430E1AFC-96E4-0244-8239-DEBF8833DF21}" destId="{EA34ABB1-48E4-B84C-B119-5481E94313D0}" srcOrd="0" destOrd="0" presId="urn:microsoft.com/office/officeart/2005/8/layout/venn2"/>
    <dgm:cxn modelId="{6771CA0A-048E-7042-A4C9-1C3F1356CB11}" type="presOf" srcId="{775BE754-AF40-DC4A-B0E0-C15C12789FE5}" destId="{EAE53C2C-1E0C-E942-A569-B4440BEB318D}" srcOrd="0" destOrd="0" presId="urn:microsoft.com/office/officeart/2005/8/layout/venn2"/>
    <dgm:cxn modelId="{01910110-FAB6-5E4B-B841-0F00773D9F9D}" srcId="{430E1AFC-96E4-0244-8239-DEBF8833DF21}" destId="{775BE754-AF40-DC4A-B0E0-C15C12789FE5}" srcOrd="0" destOrd="0" parTransId="{961E4994-15D0-C34A-86BD-0C78975A536C}" sibTransId="{2654BE5C-4AD4-7744-ABD9-DF7F28B6E41B}"/>
    <dgm:cxn modelId="{D00EF08E-9B2C-0E4B-85DC-80AB7A7A4D7D}" type="presOf" srcId="{775BE754-AF40-DC4A-B0E0-C15C12789FE5}" destId="{D747E484-A9EC-4441-9A6C-ED10C4CB36D5}" srcOrd="1" destOrd="0" presId="urn:microsoft.com/office/officeart/2005/8/layout/venn2"/>
    <dgm:cxn modelId="{593CCF9C-90E7-6A44-9978-610207522D00}" type="presOf" srcId="{F2F6BCB2-AF27-3F43-AEBD-C217C9E547EE}" destId="{36761165-2E29-514C-8D99-4CC0A10187BC}" srcOrd="0" destOrd="0" presId="urn:microsoft.com/office/officeart/2005/8/layout/venn2"/>
    <dgm:cxn modelId="{5767E3A1-0288-F94F-9723-3BE4CD4AD4D3}" type="presOf" srcId="{BAE3D5C5-E969-064F-843B-6E70EF088CC4}" destId="{C1E6DE7A-65AA-704A-9C6A-B44B30435DA1}" srcOrd="0" destOrd="0" presId="urn:microsoft.com/office/officeart/2005/8/layout/venn2"/>
    <dgm:cxn modelId="{7BF44FD0-FCE0-0940-978D-54EA8D986FEF}" srcId="{430E1AFC-96E4-0244-8239-DEBF8833DF21}" destId="{BAE3D5C5-E969-064F-843B-6E70EF088CC4}" srcOrd="2" destOrd="0" parTransId="{8AFDE763-AD39-E74F-A6F4-895E9671BDAB}" sibTransId="{52C6F4D3-4A5B-8244-AF8D-F9E52751EC82}"/>
    <dgm:cxn modelId="{D378B4EA-3DD8-3940-9A13-0A6F41E5BC47}" type="presOf" srcId="{F2F6BCB2-AF27-3F43-AEBD-C217C9E547EE}" destId="{B948DA4E-1D79-6149-A457-ACF07D0D8457}" srcOrd="1" destOrd="0" presId="urn:microsoft.com/office/officeart/2005/8/layout/venn2"/>
    <dgm:cxn modelId="{78FA41FC-A44D-3E44-BE8B-160ABEC7EDFC}" srcId="{430E1AFC-96E4-0244-8239-DEBF8833DF21}" destId="{F2F6BCB2-AF27-3F43-AEBD-C217C9E547EE}" srcOrd="1" destOrd="0" parTransId="{5B860727-0D80-A547-A8DB-EFC3541FB0DE}" sibTransId="{95444530-0CF5-6044-BE6C-D285F2A7E837}"/>
    <dgm:cxn modelId="{985897B2-B753-E542-BBFE-544CCE6544A2}" type="presParOf" srcId="{EA34ABB1-48E4-B84C-B119-5481E94313D0}" destId="{C8D1963D-A646-1B47-83AD-C1A978EEC612}" srcOrd="0" destOrd="0" presId="urn:microsoft.com/office/officeart/2005/8/layout/venn2"/>
    <dgm:cxn modelId="{024634AC-CE3E-514B-822E-94F442901F62}" type="presParOf" srcId="{C8D1963D-A646-1B47-83AD-C1A978EEC612}" destId="{EAE53C2C-1E0C-E942-A569-B4440BEB318D}" srcOrd="0" destOrd="0" presId="urn:microsoft.com/office/officeart/2005/8/layout/venn2"/>
    <dgm:cxn modelId="{5107C0ED-FB52-0741-A1D4-C56473B2BFC6}" type="presParOf" srcId="{C8D1963D-A646-1B47-83AD-C1A978EEC612}" destId="{D747E484-A9EC-4441-9A6C-ED10C4CB36D5}" srcOrd="1" destOrd="0" presId="urn:microsoft.com/office/officeart/2005/8/layout/venn2"/>
    <dgm:cxn modelId="{8695F720-AE0D-AD41-A7CC-D29D934F989B}" type="presParOf" srcId="{EA34ABB1-48E4-B84C-B119-5481E94313D0}" destId="{BE2904DE-D580-8D4B-AFB7-789F0DEB5149}" srcOrd="1" destOrd="0" presId="urn:microsoft.com/office/officeart/2005/8/layout/venn2"/>
    <dgm:cxn modelId="{DA5874DB-81D9-F54F-98D3-C3AE92DC8174}" type="presParOf" srcId="{BE2904DE-D580-8D4B-AFB7-789F0DEB5149}" destId="{36761165-2E29-514C-8D99-4CC0A10187BC}" srcOrd="0" destOrd="0" presId="urn:microsoft.com/office/officeart/2005/8/layout/venn2"/>
    <dgm:cxn modelId="{96C8D96C-8DB4-7447-A895-C88AE1E0FFF6}" type="presParOf" srcId="{BE2904DE-D580-8D4B-AFB7-789F0DEB5149}" destId="{B948DA4E-1D79-6149-A457-ACF07D0D8457}" srcOrd="1" destOrd="0" presId="urn:microsoft.com/office/officeart/2005/8/layout/venn2"/>
    <dgm:cxn modelId="{EC87355D-27C4-F54F-95CD-9505D7D9A920}" type="presParOf" srcId="{EA34ABB1-48E4-B84C-B119-5481E94313D0}" destId="{31DE94EF-9723-594D-8D85-141183A8EA01}" srcOrd="2" destOrd="0" presId="urn:microsoft.com/office/officeart/2005/8/layout/venn2"/>
    <dgm:cxn modelId="{0BA78CA1-C53D-644A-9A10-ED97B96D5402}" type="presParOf" srcId="{31DE94EF-9723-594D-8D85-141183A8EA01}" destId="{C1E6DE7A-65AA-704A-9C6A-B44B30435DA1}" srcOrd="0" destOrd="0" presId="urn:microsoft.com/office/officeart/2005/8/layout/venn2"/>
    <dgm:cxn modelId="{3695BCEE-B7E4-DE42-9A7B-D9D318064715}" type="presParOf" srcId="{31DE94EF-9723-594D-8D85-141183A8EA01}" destId="{03E036F6-F140-DE46-8390-BCD4360E86A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53C2C-1E0C-E942-A569-B4440BEB318D}">
      <dsp:nvSpPr>
        <dsp:cNvPr id="0" name=""/>
        <dsp:cNvSpPr/>
      </dsp:nvSpPr>
      <dsp:spPr>
        <a:xfrm>
          <a:off x="559840" y="0"/>
          <a:ext cx="4925526" cy="2808040"/>
        </a:xfrm>
        <a:prstGeom prst="ellipse">
          <a:avLst/>
        </a:prstGeom>
        <a:solidFill>
          <a:srgbClr val="78D6C7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>
            <a:solidFill>
              <a:srgbClr val="000000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0000"/>
              </a:solidFill>
            </a:rPr>
            <a:t>Личност-ные </a:t>
          </a:r>
        </a:p>
      </dsp:txBody>
      <dsp:txXfrm>
        <a:off x="2161868" y="140401"/>
        <a:ext cx="1721471" cy="421206"/>
      </dsp:txXfrm>
    </dsp:sp>
    <dsp:sp modelId="{36761165-2E29-514C-8D99-4CC0A10187BC}">
      <dsp:nvSpPr>
        <dsp:cNvPr id="0" name=""/>
        <dsp:cNvSpPr/>
      </dsp:nvSpPr>
      <dsp:spPr>
        <a:xfrm>
          <a:off x="1151101" y="984870"/>
          <a:ext cx="3920122" cy="1823169"/>
        </a:xfrm>
        <a:prstGeom prst="ellipse">
          <a:avLst/>
        </a:prstGeom>
        <a:solidFill>
          <a:schemeClr val="accent5"/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/>
              </a:solidFill>
            </a:rPr>
            <a:t>Мета-предметные</a:t>
          </a:r>
        </a:p>
      </dsp:txBody>
      <dsp:txXfrm>
        <a:off x="2197774" y="1098818"/>
        <a:ext cx="1826776" cy="341844"/>
      </dsp:txXfrm>
    </dsp:sp>
    <dsp:sp modelId="{C1E6DE7A-65AA-704A-9C6A-B44B30435DA1}">
      <dsp:nvSpPr>
        <dsp:cNvPr id="0" name=""/>
        <dsp:cNvSpPr/>
      </dsp:nvSpPr>
      <dsp:spPr>
        <a:xfrm>
          <a:off x="2093185" y="2028282"/>
          <a:ext cx="1835166" cy="745436"/>
        </a:xfrm>
        <a:prstGeom prst="ellipse">
          <a:avLst/>
        </a:prstGeom>
        <a:solidFill>
          <a:srgbClr val="CFAAA3"/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/>
              </a:solidFill>
            </a:rPr>
            <a:t>Пред-</a:t>
          </a:r>
          <a:r>
            <a:rPr lang="ru-RU" sz="2000" b="1" kern="1200" dirty="0" err="1">
              <a:solidFill>
                <a:srgbClr val="000000"/>
              </a:solidFill>
            </a:rPr>
            <a:t>метные</a:t>
          </a:r>
          <a:r>
            <a:rPr lang="ru-RU" sz="2000" b="1" kern="1200" dirty="0">
              <a:solidFill>
                <a:srgbClr val="000000"/>
              </a:solidFill>
            </a:rPr>
            <a:t> </a:t>
          </a:r>
        </a:p>
      </dsp:txBody>
      <dsp:txXfrm>
        <a:off x="2361939" y="2214641"/>
        <a:ext cx="1297658" cy="372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53C2C-1E0C-E942-A569-B4440BEB318D}">
      <dsp:nvSpPr>
        <dsp:cNvPr id="0" name=""/>
        <dsp:cNvSpPr/>
      </dsp:nvSpPr>
      <dsp:spPr>
        <a:xfrm>
          <a:off x="-374243" y="0"/>
          <a:ext cx="6321025" cy="3185214"/>
        </a:xfrm>
        <a:prstGeom prst="ellipse">
          <a:avLst/>
        </a:prstGeom>
        <a:solidFill>
          <a:srgbClr val="78D6C7"/>
        </a:solidFill>
        <a:ln>
          <a:solidFill>
            <a:srgbClr val="3333CC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rgbClr val="000000"/>
              </a:solidFill>
              <a:latin typeface="Times New Roman"/>
              <a:ea typeface="+mn-ea"/>
              <a:cs typeface="+mn-cs"/>
            </a:rPr>
            <a:t>Личностные </a:t>
          </a:r>
          <a:endParaRPr lang="ru-RU" sz="2400" b="1" kern="1200" dirty="0">
            <a:solidFill>
              <a:srgbClr val="000000"/>
            </a:solidFill>
            <a:latin typeface="Times New Roman"/>
            <a:ea typeface="+mn-ea"/>
            <a:cs typeface="+mn-cs"/>
          </a:endParaRPr>
        </a:p>
      </dsp:txBody>
      <dsp:txXfrm>
        <a:off x="1681670" y="159260"/>
        <a:ext cx="2209198" cy="477782"/>
      </dsp:txXfrm>
    </dsp:sp>
    <dsp:sp modelId="{36761165-2E29-514C-8D99-4CC0A10187BC}">
      <dsp:nvSpPr>
        <dsp:cNvPr id="0" name=""/>
        <dsp:cNvSpPr/>
      </dsp:nvSpPr>
      <dsp:spPr>
        <a:xfrm>
          <a:off x="72932" y="1311579"/>
          <a:ext cx="5499606" cy="1780478"/>
        </a:xfrm>
        <a:prstGeom prst="ellipse">
          <a:avLst/>
        </a:prstGeom>
        <a:solidFill>
          <a:srgbClr val="AAE2CA"/>
        </a:solidFill>
        <a:ln>
          <a:solidFill>
            <a:srgbClr val="FFFFFF">
              <a:lumMod val="50000"/>
            </a:srgb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>
            <a:solidFill>
              <a:srgbClr val="FFFFFF"/>
            </a:solidFill>
            <a:latin typeface="Times New Roman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>
            <a:solidFill>
              <a:srgbClr val="FFFFFF"/>
            </a:solidFill>
            <a:latin typeface="Times New Roman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rPr>
            <a:t>Метапредметные</a:t>
          </a:r>
        </a:p>
      </dsp:txBody>
      <dsp:txXfrm>
        <a:off x="1541327" y="1422859"/>
        <a:ext cx="2562816" cy="333839"/>
      </dsp:txXfrm>
    </dsp:sp>
    <dsp:sp modelId="{C1E6DE7A-65AA-704A-9C6A-B44B30435DA1}">
      <dsp:nvSpPr>
        <dsp:cNvPr id="0" name=""/>
        <dsp:cNvSpPr/>
      </dsp:nvSpPr>
      <dsp:spPr>
        <a:xfrm>
          <a:off x="1239075" y="2300719"/>
          <a:ext cx="3064287" cy="845562"/>
        </a:xfrm>
        <a:prstGeom prst="ellipse">
          <a:avLst/>
        </a:prstGeom>
        <a:solidFill>
          <a:srgbClr val="CFAAA3"/>
        </a:solidFill>
        <a:ln>
          <a:solidFill>
            <a:srgbClr val="808080">
              <a:lumMod val="75000"/>
            </a:srgb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rPr>
            <a:t>Предметные </a:t>
          </a:r>
        </a:p>
      </dsp:txBody>
      <dsp:txXfrm>
        <a:off x="1687830" y="2512110"/>
        <a:ext cx="2166778" cy="42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2A985-986A-4C42-8B29-3E6EFA2F0CC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390E8-1639-1A41-BF24-EF45F3EB8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8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08841-71D2-4C98-A1F5-63F8847084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39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2ED83-A9E2-284B-9A43-0603EC101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76EDA9-8D63-C244-9865-FDFA77EE6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F96F6F-C913-564C-98C5-E449BA16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FAF3-CE6F-F445-9EA9-27BA1877510A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F68DF5-1692-C74B-A682-B76B9C54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74022-394A-0548-81E3-19A646F0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80DA-02EC-2141-98CA-21F4436E6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6F80D-E83F-E142-9B22-0760B0ED2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A14E7-2238-CA4A-8D58-9E9880845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9E31AF-06C3-6A4D-8CD6-AFE1A1FA6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FAF3-CE6F-F445-9EA9-27BA1877510A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99545A-7A77-024D-A748-12EF1CEE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6B9CE-C989-2F4C-9730-B960F6C7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80DA-02EC-2141-98CA-21F4436E6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3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3B0C3A-DA6D-514C-BE2E-50E30375E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64E9AD-97F0-704F-BB0C-039BBE613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D996E6-9033-4948-B696-F7DBEBC75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FAF3-CE6F-F445-9EA9-27BA1877510A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29A656-A722-C14A-9C64-39114F39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421D56-D8AD-5B45-8D7C-6E0A1F9C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80DA-02EC-2141-98CA-21F4436E6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4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30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3375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27432" indent="0" algn="r">
              <a:spcBef>
                <a:spcPts val="0"/>
              </a:spcBef>
              <a:buNone/>
              <a:defRPr sz="1500">
                <a:solidFill>
                  <a:schemeClr val="bg2">
                    <a:shade val="2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97919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21974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30" y="434165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2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27432" indent="0" algn="l"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23964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17975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1800"/>
            </a:lvl1pPr>
            <a:lvl2pPr algn="l">
              <a:defRPr sz="1500"/>
            </a:lvl2pPr>
            <a:lvl3pPr algn="l">
              <a:defRPr sz="1350"/>
            </a:lvl3pPr>
            <a:lvl4pPr algn="l">
              <a:defRPr sz="1200"/>
            </a:lvl4pPr>
            <a:lvl5pPr algn="l">
              <a:defRPr sz="12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1800"/>
            </a:lvl1pPr>
            <a:lvl2pPr algn="l">
              <a:defRPr sz="1500"/>
            </a:lvl2pPr>
            <a:lvl3pPr algn="l">
              <a:defRPr sz="1350"/>
            </a:lvl3pPr>
            <a:lvl4pPr algn="l">
              <a:defRPr sz="1200"/>
            </a:lvl4pPr>
            <a:lvl5pPr algn="l">
              <a:defRPr sz="12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59391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8582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5949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165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3716" marR="13716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750">
                <a:solidFill>
                  <a:schemeClr val="tx1"/>
                </a:solidFill>
              </a:defRPr>
            </a:lvl3pPr>
            <a:lvl4pPr>
              <a:buNone/>
              <a:defRPr sz="675">
                <a:solidFill>
                  <a:schemeClr val="tx1"/>
                </a:solidFill>
              </a:defRPr>
            </a:lvl4pPr>
            <a:lvl5pPr>
              <a:buNone/>
              <a:defRPr sz="675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95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6143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8E5C8-D456-754B-8C30-7477BBCA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66642-75E0-C544-921A-F32D0DB47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EF622-F543-E24B-8CA2-A9815621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FAF3-CE6F-F445-9EA9-27BA1877510A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C5C106-31F7-2F49-BA8B-711AA897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B092F-5A22-0542-875C-24F5207C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80DA-02EC-2141-98CA-21F4436E6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744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2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2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34290" indent="0" algn="l">
              <a:spcBef>
                <a:spcPts val="0"/>
              </a:spcBef>
              <a:buNone/>
              <a:defRPr sz="1050">
                <a:solidFill>
                  <a:srgbClr val="FFFFFF"/>
                </a:solidFill>
              </a:defRPr>
            </a:lvl1pPr>
            <a:lvl2pPr>
              <a:defRPr sz="900">
                <a:solidFill>
                  <a:srgbClr val="FFFFFF"/>
                </a:solidFill>
              </a:defRPr>
            </a:lvl2pPr>
            <a:lvl3pPr>
              <a:defRPr sz="750">
                <a:solidFill>
                  <a:srgbClr val="FFFFFF"/>
                </a:solidFill>
              </a:defRPr>
            </a:lvl3pPr>
            <a:lvl4pPr>
              <a:defRPr sz="675">
                <a:solidFill>
                  <a:srgbClr val="FFFFFF"/>
                </a:solidFill>
              </a:defRPr>
            </a:lvl4pPr>
            <a:lvl5pPr>
              <a:defRPr sz="675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3835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36120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7"/>
            <a:ext cx="26416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5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4059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05366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16046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3591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91344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87251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26238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6438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D353E-C024-DD42-9629-05030E83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D5CAA7-0C4D-A74A-9237-915133B51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8CD17-B724-A04C-A159-3BF62A44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FAF3-CE6F-F445-9EA9-27BA1877510A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42740E-6188-E542-8CE4-471AAC1B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2F2323-8F3C-6449-8357-107EE3F6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80DA-02EC-2141-98CA-21F4436E6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43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02369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2927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92266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62122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38111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4428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33736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36563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22689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783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B22E6-77C1-9540-AAFF-C423CB86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1D8160-5A82-5749-B186-7D007EA66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42CC60-2757-7C40-996F-5E0CB5526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1F75CE-5D04-E249-B47A-7208C14E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FAF3-CE6F-F445-9EA9-27BA1877510A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2CBA6E-2A46-5F45-BAA3-824561B1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E70225-5434-8F49-A11B-DABFB682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80DA-02EC-2141-98CA-21F4436E6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77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31068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3463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27396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24648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559365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B1FE07-4E3D-F041-8A15-F454B39A1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C13ED9-7C78-F848-8122-D8429BB714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551C3B-1B6D-9C41-B5E5-150B2E5B7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D07C05D-3085-634E-A5AD-0998EC1CC8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842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743C82-0F41-2C4A-A950-4C216B240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430072-DEA8-0D40-AE5C-C003A2086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387575-0E8B-E940-AB52-8FB24C150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DC08D76-51B1-8C49-BE11-E8CC1B4FC2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1281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43F7E9-9662-854E-A7E2-313A410DB5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6B8202-4217-364E-91E8-98DE86B33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39204E-519B-7342-AE20-2DD7DF3FE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859A3D4-E190-304B-B432-EA656DCED7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215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9DAD23-C513-974A-BCE0-056820D03B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14B58A-A882-F144-ABA7-6A54A30DC9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3B1235-4813-4344-A7DF-699AA30CB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2171D49-3DA7-504C-8EB2-DD73B7D177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86230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F86B99-319D-A948-800B-C0C8A0D83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E234650-8FEB-9241-9CE5-E70727FF8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DC710E-68EE-C645-AFA7-6468DCFE55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9F563A6-7D60-6B42-AED6-42D02B74C3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73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F0F38-6510-2141-96AD-CAC0AB24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340BD5-2A5A-8D40-BBCC-333C4BC46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2B2BEB-6D2C-A045-8C7D-FA4B901D2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CFDB93-3C75-3A45-9E06-E4B530FC2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523585-6834-E948-AE24-F6A366146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A33850-6284-F340-8239-9ECD5B9D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FAF3-CE6F-F445-9EA9-27BA1877510A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523E8D-B1D7-2245-ACD3-D574C484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1CE97C-F327-804D-BA68-ADCE7533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80DA-02EC-2141-98CA-21F4436E6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355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4D74A8-BCCD-4941-99B5-6E15A5B65A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4F7671-7FA2-2E42-8C45-0426802F12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4FB2E8-3C38-6447-A89A-6B2E9D191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18BC8CF-CB1E-BA4C-90B4-5B65DCE4AF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89201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1A222B-DEA2-774A-AF53-A0D4F7CB60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E1B16C-A781-1144-A278-E9083FEAAF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DDF1EA-ADDF-7744-A660-810EB5547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7035538-2B6B-C241-AED5-D51BB32E2D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3853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184571-7F4D-1D49-AFED-D06D008FE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34595F-E242-1D4D-844E-219ADE537B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24ACB-B211-6E49-B868-F2F025237A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09BBA1C-614A-9C45-BE38-8563206049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819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35E99B-05E9-614D-A24D-A34CC5E9F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687A1-7F89-B947-93D5-014926CC5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69D868-7902-E040-907F-A965A0575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3801390-AA12-6A4B-8BA0-C0AA1B57F6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7376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AF2846-A6A7-4847-A38C-1284CF91C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B528EB-4517-494C-9903-E3C1F6D401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F6B044-5B88-8B46-AA78-B5BD9511AD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96F304F-3571-BD40-852F-B3056F62E1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9517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2F8599-AC1B-1046-ADD2-29F97DF22A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70F2EA-156C-194D-88C9-9A21626921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8398AA-8516-2449-8849-025C59DAA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6B056D1-DD1C-7F4C-8AF3-A3F38D98C1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162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DC0E4170-6319-7B4C-B938-934CDB443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764C1DC7-AB01-EB48-BFD6-4F72B4A0C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0D7772-0DCE-4B4C-86F7-7806AE9A5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6BAD58-7DD7-2949-ACC9-1489D45FD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75CCDC3-CF34-D944-A067-4EE5747D0E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C097A-EDDD-5E4F-991C-68257DFE42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84180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5ABC16-748C-7C4A-8FA4-510A87E46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BDCE2E-43A9-A345-9078-BDD6A9069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BC41CB-71CE-6945-BFC3-164FDB5A15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D6412-0FE0-184D-AEF3-706D0222AF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99994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FC2451-ADDB-8F4B-AFB7-2AA7760A8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AD6BA7-1928-4A41-B5A5-4225CD7BA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852C12-BF3B-9E43-A853-597B2B22C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BF823-EAAE-0C41-B0EE-299BF97189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5004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1D4266-E9E5-7B49-ADA6-30ACA3D1B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DE265-F615-6F4C-8AC8-8E2FB06B8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2C3208-28D6-6740-833F-9AB2E672C1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E47F35-E2A6-2048-8301-FD46BF2243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845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64DC1-7DB4-CB44-9070-0330ED47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F5F254-4CC7-D34E-8014-50947152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FAF3-CE6F-F445-9EA9-27BA1877510A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282A80-F444-1B4D-9D92-EE6362EF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4A7574-68E5-C445-89E8-26A16BAC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80DA-02EC-2141-98CA-21F4436E6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936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F015976-BE2B-CF4D-ABBC-DB85F2928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00B97E-4F77-F349-BE7C-E607CDAC8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EC6474-B5E2-E949-9A4D-C8E74C35E5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924F5-0A8F-B740-B2B1-1582C00A44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83908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EF17AE-22A0-0648-83C5-4EC8EBF31C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778FA6-0874-DB47-9E81-52324C15E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AF0952-D721-E140-B0B9-FBC5C3B5E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1EB29-9B43-7B4E-9092-F0C91616FC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12703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E06CAC-857C-3443-8CBA-5115478CF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ADFB2B-AF91-E94B-A9D8-843ECD7E19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F43C12-DB35-2649-BB38-68F797892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5F4C6-BB74-D046-8108-22FE9138B3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395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643DF5-7875-6F48-9A69-883ADB7E0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EB2A9-4971-6549-8697-87B0A09E9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9F8357-3256-674C-A477-E70125B0E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F78AD-CF60-A34D-9EAF-C98B2CC62E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451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AF7C93-A3A5-1946-A1F8-C8A12E5C2B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80584F-EFFA-C246-8660-8F2DACAED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00E82-CFF3-8F4E-AD7E-6715CBBDA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51451-B9F3-2C46-B4DF-2CA0A821F9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9042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77E3CD-51C2-E142-B873-A7CF05643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416B41-6AC2-B74C-8094-13EBB7EB0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8D20AE-FAD1-AB4B-BC69-0AAB76577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C645D-73B9-7D43-AC03-B612B09B2B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16819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D3D35A-5FD4-D741-89A8-03283BCAA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767FAA-0435-4C4C-957E-A139C1C260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D7F342-0E97-0B4C-8CB8-C10C8808FD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FB78D-846F-4640-8184-DCA6587B6D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56522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2019-2605-274B-B06D-6FC4E4212D3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0497-BFD3-2747-A0B3-B84E486D3D3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20065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2019-2605-274B-B06D-6FC4E4212D3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0497-BFD3-2747-A0B3-B84E486D3D3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6354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2019-2605-274B-B06D-6FC4E4212D3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0497-BFD3-2747-A0B3-B84E486D3D3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051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8ACAFE-011A-FA4C-8F72-1AFFD651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FAF3-CE6F-F445-9EA9-27BA1877510A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6C3618-71EF-7D48-B828-0B971DA9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0797D7-8076-BB45-AAF7-1A5E6A05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80DA-02EC-2141-98CA-21F4436E6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61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2019-2605-274B-B06D-6FC4E4212D3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0497-BFD3-2747-A0B3-B84E486D3D3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75863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2019-2605-274B-B06D-6FC4E4212D3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0497-BFD3-2747-A0B3-B84E486D3D3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3613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2019-2605-274B-B06D-6FC4E4212D3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0497-BFD3-2747-A0B3-B84E486D3D3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3971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2019-2605-274B-B06D-6FC4E4212D3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0497-BFD3-2747-A0B3-B84E486D3D3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0571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2019-2605-274B-B06D-6FC4E4212D3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0497-BFD3-2747-A0B3-B84E486D3D3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3668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2019-2605-274B-B06D-6FC4E4212D3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0497-BFD3-2747-A0B3-B84E486D3D3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62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2019-2605-274B-B06D-6FC4E4212D3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0497-BFD3-2747-A0B3-B84E486D3D3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83461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2019-2605-274B-B06D-6FC4E4212D3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0497-BFD3-2747-A0B3-B84E486D3D3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2080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5422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24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95DDD-D4E7-A14A-9B20-E49844A6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8F25F-2A6A-1D44-B83F-BFA102F58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DD27AA-2820-5D43-A91C-03AB00C01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C2D9C-058E-0D49-9113-F0744B05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FAF3-CE6F-F445-9EA9-27BA1877510A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E71637-DCF9-CE4B-A70D-86E3764B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4F094D-991B-DD49-95BE-301FA22C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80DA-02EC-2141-98CA-21F4436E6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5119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96909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22760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73003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40544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60222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460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9002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7701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729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BCCDAF-A999-4143-9F5A-FCC4AAA85486}" type="datetimeFigureOut">
              <a:rPr lang="ru-RU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6CD3E-81C1-5B45-A150-958EEDFB2B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5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2C7BC-E823-D84D-92A4-EACDF04F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EB7962-206A-0545-96F1-C8516053A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6CC94E-719B-1F49-8FEA-9A9CD8A9C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299606-8AB3-1A46-AD0B-7ADD1AB7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FAF3-CE6F-F445-9EA9-27BA1877510A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413891-3A86-E94A-BD4B-B4FCDDB5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B2B152-9510-C24B-9FA2-95C0A4FC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80DA-02EC-2141-98CA-21F4436E6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614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58F1-D91F-0242-8AA6-3DC3CE328014}" type="datetimeFigureOut">
              <a:rPr lang="ru-RU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CE1EC-44A4-1242-9145-12F8F2EECF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095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CD008-56B9-F647-AE87-B13275F9D14F}" type="datetimeFigureOut">
              <a:rPr lang="ru-RU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BD37F-B79C-3544-BEE1-C5438FC4FC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854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815C5-7CD3-E649-8E5E-94441A667E45}" type="datetimeFigureOut">
              <a:rPr lang="ru-RU"/>
              <a:pPr/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3997C-0CA2-BF49-9FD2-F812AAEAE5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6103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4EB6F-7ED6-1446-B39C-EEE339AA2294}" type="datetimeFigureOut">
              <a:rPr lang="ru-RU"/>
              <a:pPr/>
              <a:t>17.02.2022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83058-0096-4D4D-BC03-B6D9B236C5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807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9DE82A-69BB-6F45-8A88-9D3464BF83F9}" type="datetimeFigureOut">
              <a:rPr lang="ru-RU"/>
              <a:pPr/>
              <a:t>17.02.2022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227E4-E7FB-E349-A12E-A0BFEE300E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47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B5E738-EC31-AA46-889A-8B9AC40E02AF}" type="datetimeFigureOut">
              <a:rPr lang="ru-RU"/>
              <a:pPr/>
              <a:t>17.02.2022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5672-0845-7F48-B4A6-DC877E339C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85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F49722-59E1-6945-ACF4-94F8A23C7CB3}" type="datetimeFigureOut">
              <a:rPr lang="ru-RU"/>
              <a:pPr/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1B1A2-C645-B749-A546-7036253194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7021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5DF897-C743-B848-B5B8-ED58341585F1}" type="datetimeFigureOut">
              <a:rPr lang="ru-RU"/>
              <a:pPr/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8FCD3-8A77-DF42-84C9-DB0A1B4E2C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447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994760-7B9C-5E4A-A08E-AB972CAFCDF2}" type="datetimeFigureOut">
              <a:rPr lang="ru-RU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46D99-57AC-0D4A-8AA0-C3EC0ABD14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71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876C05-904D-AA48-8161-3F1C9104528F}" type="datetimeFigureOut">
              <a:rPr lang="ru-RU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0682B-85BD-6B46-BF67-69A868ED95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3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D1B3A-C46B-5F4C-BAFB-2D6A93FD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1EA555-A7F5-2C47-8645-C48BEAB5F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BF10A-C8EC-C14E-A834-F33AD9CDC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FAF3-CE6F-F445-9EA9-27BA1877510A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187BE-ACF2-FA4F-AAFA-FA45155B8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154EA-2269-C749-9930-EBDB80BDC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C80DA-02EC-2141-98CA-21F4436E6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5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30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8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9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198882" indent="-198882" algn="l" rtl="0" eaLnBrk="1" latinLnBrk="0" hangingPunct="1">
        <a:spcBef>
          <a:spcPts val="188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11480" indent="-150876" algn="l" rtl="0" eaLnBrk="1" latinLnBrk="0" hangingPunct="1">
        <a:spcBef>
          <a:spcPts val="188"/>
        </a:spcBef>
        <a:buClr>
          <a:schemeClr val="accent1"/>
        </a:buClr>
        <a:buSzPct val="100000"/>
        <a:buFont typeface="Verdana"/>
        <a:buChar char="◦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89788" indent="-137160" algn="l" rtl="0" eaLnBrk="1" latinLnBrk="0" hangingPunct="1">
        <a:spcBef>
          <a:spcPts val="188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indent="-137160" algn="l" rtl="0" eaLnBrk="1" latinLnBrk="0" hangingPunct="1">
        <a:spcBef>
          <a:spcPts val="173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rtl="0" eaLnBrk="1" latinLnBrk="0" hangingPunct="1">
        <a:spcBef>
          <a:spcPts val="188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117854" indent="-137160" algn="l" rtl="0" eaLnBrk="1" latinLnBrk="0" hangingPunct="1">
        <a:spcBef>
          <a:spcPts val="188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27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75588" indent="-137160" algn="l" rtl="0" eaLnBrk="1" latinLnBrk="0" hangingPunct="1">
        <a:spcBef>
          <a:spcPts val="1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spcBef>
          <a:spcPts val="19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12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11630" indent="-137160" algn="l" rtl="0" eaLnBrk="1" latinLnBrk="0" hangingPunct="1">
        <a:spcBef>
          <a:spcPts val="1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400"/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</a:rPr>
              <a:pPr defTabSz="914400"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400"/>
            <a:endParaRPr lang="ru-RU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400"/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</a:rPr>
              <a:pPr defTabSz="914400"/>
              <a:t>‹#›</a:t>
            </a:fld>
            <a:endParaRPr lang="ru-RU">
              <a:solidFill>
                <a:srgbClr val="E7DEC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3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</a:rPr>
              <a:pPr/>
              <a:t>17.02.2022</a:t>
            </a:fld>
            <a:endParaRPr lang="ru-RU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4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21C5809A-E826-6E44-8599-E489A482F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A93231C9-9767-C044-8F5A-385D4A0C5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322F649-328F-D24C-84FF-97D86C581C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BF66B9-50F8-6E44-9A43-5FE0D713A9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ADE7158-5A14-044E-97A6-5E4B126080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EAC095EE-CABB-CF43-A402-D2E56E32CC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470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A8275B1-2600-0343-8D59-00F5F625C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EFE1847-27E1-C143-85F2-ACF782FAC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5F1D79A8-B71A-6C43-8FF6-D8B68DC914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78DB5526-C5DF-8744-A7B4-61FA922A76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213A81D2-B215-374E-8FE5-D5E0D7590D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fld id="{01A221F0-5251-E349-9971-A02653292A9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3319" name="Freeform 7">
            <a:extLst>
              <a:ext uri="{FF2B5EF4-FFF2-40B4-BE49-F238E27FC236}">
                <a16:creationId xmlns:a16="http://schemas.microsoft.com/office/drawing/2014/main" id="{5B01FEE3-DD31-EA41-A2ED-103383C55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F8F514CB-DA6E-B748-A719-CF265A240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09952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30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6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D2019-2605-274B-B06D-6FC4E4212D3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60497-BFD3-2747-A0B3-B84E486D3D3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69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2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90C0F6-AA28-FE40-AD2D-EA35459596B1}" type="datetimeFigureOut">
              <a:rPr lang="ru-RU" smtClean="0">
                <a:ea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17.02.2022</a:t>
            </a:fld>
            <a:endParaRPr lang="ru-RU">
              <a:ea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711BFF-2D86-9348-A2E7-CE6D0D8AB691}" type="slidenum">
              <a:rPr lang="ru-RU" smtClean="0">
                <a:ea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07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pravo.gov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ublication.pravo.gov.ru/Document/View/0001202107050027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%D0%94%D0%BE%D0%BA%D1%83%D0%BC%D0%B5%D0%BD%D1%821%5C%D0%94%D0%BE%D0%BA%D1%83%D0%BC%D0%B5%D0%BD%D1%82%5C~%D0%A1%D1%82%D1%80%D0%B0%D0%BD%D0%B8%D1%86%D0%B0-1%5C%D0%9E%D1%81%D0%BD%D0%BE%D0%B2%D0%BD%D0%BE%D0%B9%20%D1%80%D0%B0%D0%B7%D0%B4%D0%B5%D0%BB" TargetMode="External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6474" y="3602595"/>
            <a:ext cx="7148945" cy="2800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Галеева Наталья Львовна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профессор кафедры УОС ИСГО МПГУ,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канд. биол. наук, доцент,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Почетный работник среднего общего образования,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Член-корреспондент МАНПО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«Учитель года Москвы -2003»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8C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8C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Сайт: galeeva.ru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470A67-540B-9E4D-9D43-82071CE0D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602595"/>
            <a:ext cx="3709555" cy="2692876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2CA6EC-1527-E741-BE0A-BE321BF5324B}"/>
              </a:ext>
            </a:extLst>
          </p:cNvPr>
          <p:cNvSpPr txBox="1"/>
          <p:nvPr/>
        </p:nvSpPr>
        <p:spPr>
          <a:xfrm>
            <a:off x="665018" y="343725"/>
            <a:ext cx="10764982" cy="2754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научно-практическая конференция 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«Воспитание возвращается в школу: первый опыт реализации рабочих программ воспитания»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февраля 2022 года</a:t>
            </a:r>
          </a:p>
          <a:p>
            <a:pPr algn="ctr">
              <a:spcAft>
                <a:spcPts val="600"/>
              </a:spcAft>
            </a:pPr>
            <a:endParaRPr lang="ru-RU" sz="2800" b="1" dirty="0">
              <a:solidFill>
                <a:srgbClr val="8C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ru-RU" sz="3600" b="1" dirty="0">
                <a:solidFill>
                  <a:srgbClr val="8C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 2. Воспитание начинается с урока</a:t>
            </a:r>
          </a:p>
        </p:txBody>
      </p:sp>
    </p:spTree>
    <p:extLst>
      <p:ext uri="{BB962C8B-B14F-4D97-AF65-F5344CB8AC3E}">
        <p14:creationId xmlns:p14="http://schemas.microsoft.com/office/powerpoint/2010/main" val="243047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09" name="Группа 8">
            <a:extLst>
              <a:ext uri="{FF2B5EF4-FFF2-40B4-BE49-F238E27FC236}">
                <a16:creationId xmlns:a16="http://schemas.microsoft.com/office/drawing/2014/main" id="{C20469DA-9520-8241-B3CA-A78ED661550C}"/>
              </a:ext>
            </a:extLst>
          </p:cNvPr>
          <p:cNvGrpSpPr>
            <a:grpSpLocks/>
          </p:cNvGrpSpPr>
          <p:nvPr/>
        </p:nvGrpSpPr>
        <p:grpSpPr bwMode="auto">
          <a:xfrm>
            <a:off x="3345656" y="714375"/>
            <a:ext cx="5500688" cy="5429250"/>
            <a:chOff x="2928926" y="1643050"/>
            <a:chExt cx="3429024" cy="3357586"/>
          </a:xfrm>
        </p:grpSpPr>
        <p:pic>
          <p:nvPicPr>
            <p:cNvPr id="119813" name="Picture 4" descr="D:\Все мамины документы\icon_e31619.jpg">
              <a:extLst>
                <a:ext uri="{FF2B5EF4-FFF2-40B4-BE49-F238E27FC236}">
                  <a16:creationId xmlns:a16="http://schemas.microsoft.com/office/drawing/2014/main" id="{001ABFF2-058D-7149-ABC5-57A9C5416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2324100"/>
              <a:ext cx="24765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FA770EB6-48AD-B649-9B08-EE611C617803}"/>
                </a:ext>
              </a:extLst>
            </p:cNvPr>
            <p:cNvSpPr/>
            <p:nvPr/>
          </p:nvSpPr>
          <p:spPr>
            <a:xfrm>
              <a:off x="2928926" y="1643050"/>
              <a:ext cx="3429024" cy="335758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Загнутый угол 11">
            <a:extLst>
              <a:ext uri="{FF2B5EF4-FFF2-40B4-BE49-F238E27FC236}">
                <a16:creationId xmlns:a16="http://schemas.microsoft.com/office/drawing/2014/main" id="{A3333C90-E572-A341-9F59-9D4D3CB2C98F}"/>
              </a:ext>
            </a:extLst>
          </p:cNvPr>
          <p:cNvSpPr/>
          <p:nvPr/>
        </p:nvSpPr>
        <p:spPr>
          <a:xfrm>
            <a:off x="815220" y="1790973"/>
            <a:ext cx="1928826" cy="1707679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ХОЧУ</a:t>
            </a:r>
          </a:p>
        </p:txBody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98045F13-823E-4141-9DC8-E0D11BD98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Выгнутая вниз стрелка 8">
            <a:extLst>
              <a:ext uri="{FF2B5EF4-FFF2-40B4-BE49-F238E27FC236}">
                <a16:creationId xmlns:a16="http://schemas.microsoft.com/office/drawing/2014/main" id="{20B65C39-306A-0E4D-B1DA-998148287B0A}"/>
              </a:ext>
            </a:extLst>
          </p:cNvPr>
          <p:cNvSpPr/>
          <p:nvPr/>
        </p:nvSpPr>
        <p:spPr>
          <a:xfrm rot="283780" flipV="1">
            <a:off x="1717830" y="583002"/>
            <a:ext cx="3905052" cy="1219412"/>
          </a:xfrm>
          <a:prstGeom prst="curvedUpArrow">
            <a:avLst>
              <a:gd name="adj1" fmla="val 27749"/>
              <a:gd name="adj2" fmla="val 65786"/>
              <a:gd name="adj3" fmla="val 5862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Загнутый угол 9">
            <a:extLst>
              <a:ext uri="{FF2B5EF4-FFF2-40B4-BE49-F238E27FC236}">
                <a16:creationId xmlns:a16="http://schemas.microsoft.com/office/drawing/2014/main" id="{CE1E4C34-72C5-C748-B991-6C8374644D5F}"/>
              </a:ext>
            </a:extLst>
          </p:cNvPr>
          <p:cNvSpPr/>
          <p:nvPr/>
        </p:nvSpPr>
        <p:spPr>
          <a:xfrm>
            <a:off x="8756834" y="4726237"/>
            <a:ext cx="2529244" cy="1707679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 ХОЧУ</a:t>
            </a:r>
          </a:p>
        </p:txBody>
      </p:sp>
      <p:sp>
        <p:nvSpPr>
          <p:cNvPr id="11" name="Выгнутая вниз стрелка 10">
            <a:extLst>
              <a:ext uri="{FF2B5EF4-FFF2-40B4-BE49-F238E27FC236}">
                <a16:creationId xmlns:a16="http://schemas.microsoft.com/office/drawing/2014/main" id="{6B959D82-21F2-464E-B3C1-CBB0B44A996F}"/>
              </a:ext>
            </a:extLst>
          </p:cNvPr>
          <p:cNvSpPr/>
          <p:nvPr/>
        </p:nvSpPr>
        <p:spPr>
          <a:xfrm rot="12734514" flipV="1">
            <a:off x="5690709" y="5044470"/>
            <a:ext cx="3905052" cy="1219412"/>
          </a:xfrm>
          <a:prstGeom prst="curvedUpArrow">
            <a:avLst>
              <a:gd name="adj1" fmla="val 27749"/>
              <a:gd name="adj2" fmla="val 65786"/>
              <a:gd name="adj3" fmla="val 5862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8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98713" y="1111024"/>
            <a:ext cx="11332029" cy="497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cs typeface="Arial" charset="0"/>
              </a:rPr>
              <a:t>Профессиональная компетентность  учителя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cs typeface="Arial" charset="0"/>
              </a:rPr>
              <a:t>определяется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946A3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cs typeface="Arial" charset="0"/>
              </a:rPr>
              <a:t>способностью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cs typeface="Arial" charset="0"/>
              </a:rPr>
              <a:t>управлять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cs typeface="Arial" charset="0"/>
              </a:rPr>
              <a:t> внешними ресурсами процесса учения 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cs typeface="Arial" charset="0"/>
              </a:rPr>
              <a:t>с целью роста и развития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cs typeface="Arial" charset="0"/>
              </a:rPr>
              <a:t>внутренних ресурсов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208482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3" name="Прямоугольник 1"/>
          <p:cNvSpPr>
            <a:spLocks noChangeArrowheads="1"/>
          </p:cNvSpPr>
          <p:nvPr/>
        </p:nvSpPr>
        <p:spPr bwMode="auto">
          <a:xfrm>
            <a:off x="731520" y="474003"/>
            <a:ext cx="10302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8C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ПРОСТРАНСТВО РЕАЛИЗАЦИИ УПРАВЛЕНЧЕСКИХ ФУНКЦИЙ  ПЕДАГОГА.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8C0000"/>
                </a:solidFill>
                <a:effectLst/>
                <a:highlight>
                  <a:srgbClr val="FFFF0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Чем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8C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управляет учитель?..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8C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5074" name="Прямоугольник 2"/>
          <p:cNvSpPr>
            <a:spLocks noChangeArrowheads="1"/>
          </p:cNvSpPr>
          <p:nvPr/>
        </p:nvSpPr>
        <p:spPr bwMode="auto">
          <a:xfrm>
            <a:off x="2926109" y="2282500"/>
            <a:ext cx="37787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система оценивания образовательных достижений учащихся </a:t>
            </a:r>
          </a:p>
        </p:txBody>
      </p:sp>
      <p:sp>
        <p:nvSpPr>
          <p:cNvPr id="515075" name="Прямоугольник 3"/>
          <p:cNvSpPr>
            <a:spLocks noChangeArrowheads="1"/>
          </p:cNvSpPr>
          <p:nvPr/>
        </p:nvSpPr>
        <p:spPr bwMode="auto">
          <a:xfrm>
            <a:off x="2792599" y="1687532"/>
            <a:ext cx="39812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урок как социальный проект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              </a:t>
            </a:r>
          </a:p>
        </p:txBody>
      </p:sp>
      <p:sp>
        <p:nvSpPr>
          <p:cNvPr id="515076" name="Прямоугольник 4"/>
          <p:cNvSpPr>
            <a:spLocks noChangeArrowheads="1"/>
          </p:cNvSpPr>
          <p:nvPr/>
        </p:nvSpPr>
        <p:spPr bwMode="auto">
          <a:xfrm>
            <a:off x="3796270" y="3313490"/>
            <a:ext cx="35201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внеурочная деятельность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515077" name="Прямоугольник 5"/>
          <p:cNvSpPr>
            <a:spLocks noChangeArrowheads="1"/>
          </p:cNvSpPr>
          <p:nvPr/>
        </p:nvSpPr>
        <p:spPr bwMode="auto">
          <a:xfrm>
            <a:off x="2485032" y="3859758"/>
            <a:ext cx="46449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дидактическое оснащение кабинета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515078" name="Прямоугольник 6"/>
          <p:cNvSpPr>
            <a:spLocks noChangeArrowheads="1"/>
          </p:cNvSpPr>
          <p:nvPr/>
        </p:nvSpPr>
        <p:spPr bwMode="auto">
          <a:xfrm>
            <a:off x="3774616" y="4626155"/>
            <a:ext cx="27757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57175" marR="0" lvl="0" indent="-257175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едагогическое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взаимодействие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515079" name="Изображение 5" descr="Macintosh HD:Users:macbook:Desktop:30.08.12 Все мамины документы:12. Картинки, гифчики:MS:SCRBEANS:ANALYZE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10" y="2302174"/>
            <a:ext cx="960834" cy="102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80" name="Изображение 4" descr="Macintosh HD:Users:macbook:Desktop:30.08.12 Все мамины документы:12. Картинки, гифчики:MS:SCRBEANS:AMSHAKE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38" y="4298670"/>
            <a:ext cx="1239440" cy="127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81" name="Изображение 4" descr="Macintosh HD:Users:macbook:Desktop:30.08.12 Все мамины документы:12. Картинки, гифчики:MS:SCRBEANS:NEWPLAN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55" y="1325485"/>
            <a:ext cx="1701393" cy="202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82" name="Picture 6" descr="NEEDHEL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09" y="3882783"/>
            <a:ext cx="1412897" cy="132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крывающая фигурная скобка 1"/>
          <p:cNvSpPr/>
          <p:nvPr/>
        </p:nvSpPr>
        <p:spPr>
          <a:xfrm>
            <a:off x="8534088" y="1654615"/>
            <a:ext cx="804863" cy="3994547"/>
          </a:xfrm>
          <a:prstGeom prst="righ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8374" y="1559613"/>
            <a:ext cx="553998" cy="405407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vert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 charset="0"/>
                <a:cs typeface="Arial"/>
              </a:rPr>
              <a:t>Компетентность  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43901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4" grpId="0" animBg="1"/>
      <p:bldP spid="515075" grpId="0" animBg="1"/>
      <p:bldP spid="515076" grpId="0" animBg="1"/>
      <p:bldP spid="515077" grpId="0" animBg="1"/>
      <p:bldP spid="515078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270C58B-AFBD-234A-B596-C5E2288499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756133"/>
              </p:ext>
            </p:extLst>
          </p:nvPr>
        </p:nvGraphicFramePr>
        <p:xfrm>
          <a:off x="6096000" y="1181126"/>
          <a:ext cx="5572539" cy="318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Думают дети | Образовательная социальная сеть">
            <a:extLst>
              <a:ext uri="{FF2B5EF4-FFF2-40B4-BE49-F238E27FC236}">
                <a16:creationId xmlns:a16="http://schemas.microsoft.com/office/drawing/2014/main" id="{617868AF-9690-BD47-B4F5-D96FAF007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12" y="4366340"/>
            <a:ext cx="2612633" cy="193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Изображение 5" descr="___20160209_1017312455.png">
            <a:extLst>
              <a:ext uri="{FF2B5EF4-FFF2-40B4-BE49-F238E27FC236}">
                <a16:creationId xmlns:a16="http://schemas.microsoft.com/office/drawing/2014/main" id="{3D663A1D-473B-8C4F-9E76-B6350ED33F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61" y="3540047"/>
            <a:ext cx="1948670" cy="280804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2FECDF9-D474-124F-8D8C-E8F1EF37FEEB}"/>
              </a:ext>
            </a:extLst>
          </p:cNvPr>
          <p:cNvGrpSpPr/>
          <p:nvPr/>
        </p:nvGrpSpPr>
        <p:grpSpPr>
          <a:xfrm rot="20098999">
            <a:off x="2088930" y="2688950"/>
            <a:ext cx="3875238" cy="1480101"/>
            <a:chOff x="2381466" y="365553"/>
            <a:chExt cx="3545200" cy="1480101"/>
          </a:xfrm>
        </p:grpSpPr>
        <p:sp>
          <p:nvSpPr>
            <p:cNvPr id="13" name="Стрелка вправо 12">
              <a:extLst>
                <a:ext uri="{FF2B5EF4-FFF2-40B4-BE49-F238E27FC236}">
                  <a16:creationId xmlns:a16="http://schemas.microsoft.com/office/drawing/2014/main" id="{87DDB98A-56AF-5C42-9276-9F8F33AEB90C}"/>
                </a:ext>
              </a:extLst>
            </p:cNvPr>
            <p:cNvSpPr/>
            <p:nvPr/>
          </p:nvSpPr>
          <p:spPr>
            <a:xfrm>
              <a:off x="2381466" y="365553"/>
              <a:ext cx="3545200" cy="1480101"/>
            </a:xfrm>
            <a:prstGeom prst="rightArrow">
              <a:avLst>
                <a:gd name="adj1" fmla="val 50000"/>
                <a:gd name="adj2" fmla="val 30008"/>
              </a:avLst>
            </a:prstGeom>
            <a:solidFill>
              <a:srgbClr val="8AD0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AF1081-A398-8B4B-A2E1-1F65447734FE}"/>
                </a:ext>
              </a:extLst>
            </p:cNvPr>
            <p:cNvSpPr txBox="1"/>
            <p:nvPr/>
          </p:nvSpPr>
          <p:spPr>
            <a:xfrm>
              <a:off x="2437776" y="784921"/>
              <a:ext cx="3062712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ВОСПИТАНИЕ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FB04916-3CA0-C44C-BBA2-61C231C845D1}"/>
              </a:ext>
            </a:extLst>
          </p:cNvPr>
          <p:cNvSpPr txBox="1"/>
          <p:nvPr/>
        </p:nvSpPr>
        <p:spPr>
          <a:xfrm>
            <a:off x="1045127" y="628458"/>
            <a:ext cx="5572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C0000"/>
                </a:solidFill>
              </a:rPr>
              <a:t>ЦЕЛИ ВОСПИТАНИЯ </a:t>
            </a:r>
          </a:p>
          <a:p>
            <a:r>
              <a:rPr lang="ru-RU" sz="2400" b="1" dirty="0">
                <a:solidFill>
                  <a:srgbClr val="8C0000"/>
                </a:solidFill>
              </a:rPr>
              <a:t>для образовательных систем </a:t>
            </a:r>
          </a:p>
          <a:p>
            <a:r>
              <a:rPr lang="ru-RU" sz="2400" b="1" dirty="0">
                <a:solidFill>
                  <a:srgbClr val="8C0000"/>
                </a:solidFill>
              </a:rPr>
              <a:t>ЗАДАЕТ ФГОС</a:t>
            </a:r>
          </a:p>
        </p:txBody>
      </p:sp>
    </p:spTree>
    <p:extLst>
      <p:ext uri="{BB962C8B-B14F-4D97-AF65-F5344CB8AC3E}">
        <p14:creationId xmlns:p14="http://schemas.microsoft.com/office/powerpoint/2010/main" val="384110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1C3D1F-DA43-3040-82CD-5C456D7D3D84}"/>
              </a:ext>
            </a:extLst>
          </p:cNvPr>
          <p:cNvSpPr txBox="1"/>
          <p:nvPr/>
        </p:nvSpPr>
        <p:spPr>
          <a:xfrm>
            <a:off x="1175628" y="2275709"/>
            <a:ext cx="102914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ФГОС 21 НОО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ФГОС 21 ООО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обновленные требования и ресурсы их реализации в школе</a:t>
            </a:r>
          </a:p>
        </p:txBody>
      </p:sp>
      <p:pic>
        <p:nvPicPr>
          <p:cNvPr id="130050" name="Picture 2" descr="Официальный интернет-портал правовой информации">
            <a:hlinkClick r:id="rId2" tooltip="На главную страницу портала"/>
            <a:extLst>
              <a:ext uri="{FF2B5EF4-FFF2-40B4-BE49-F238E27FC236}">
                <a16:creationId xmlns:a16="http://schemas.microsoft.com/office/drawing/2014/main" id="{416EB5F1-5DF4-7449-AE72-2A3C5D414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28" y="588764"/>
            <a:ext cx="899616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64F355-A02A-8B45-A5D1-18B26563756D}"/>
              </a:ext>
            </a:extLst>
          </p:cNvPr>
          <p:cNvSpPr/>
          <p:nvPr/>
        </p:nvSpPr>
        <p:spPr>
          <a:xfrm>
            <a:off x="2273409" y="508099"/>
            <a:ext cx="8898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Condensed" panose="020F0502020204030204" pitchFamily="34" charset="0"/>
                <a:ea typeface="+mn-ea"/>
                <a:cs typeface="+mn-cs"/>
              </a:rPr>
              <a:t>Официальный интернет-портал правовой информации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DD79CD-FC47-CF48-A8EC-7528390DC2C5}"/>
              </a:ext>
            </a:extLst>
          </p:cNvPr>
          <p:cNvSpPr/>
          <p:nvPr/>
        </p:nvSpPr>
        <p:spPr>
          <a:xfrm>
            <a:off x="1977958" y="1029226"/>
            <a:ext cx="9489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http://publication.pravo.gov.ru/Document/View/0001202107050027</a:t>
            </a: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99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F32A3B-548E-574A-88DE-CD8495FE69BE}"/>
              </a:ext>
            </a:extLst>
          </p:cNvPr>
          <p:cNvSpPr/>
          <p:nvPr/>
        </p:nvSpPr>
        <p:spPr>
          <a:xfrm>
            <a:off x="1406769" y="859380"/>
            <a:ext cx="99528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41.1. Личностные результаты   освоения   программы   начального   общего образования должны отражать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готовность обучающихся руководствоваться ценностями и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приобретение первоначального опыта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деятельности на их основе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в том числе в части: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4.1.1.,  41.1.2.  ……….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3C691E-1BE0-2B4E-85A8-C7FBED9BEE5B}"/>
              </a:ext>
            </a:extLst>
          </p:cNvPr>
          <p:cNvSpPr/>
          <p:nvPr/>
        </p:nvSpPr>
        <p:spPr>
          <a:xfrm>
            <a:off x="1142999" y="3429000"/>
            <a:ext cx="10480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42.1. Личностные результаты освоения программы основного общего образования должны отражать готовность обучающихся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руководствоваться системой позитивных ценностных ориентаций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расширение опыта деятельности на ее основе и в процессе реализации основных направлений воспитательной деятельности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том числе в части: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42.1.1.,  42.1.2.  ……….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C775F-5FA8-E042-8A89-C40E48741425}"/>
              </a:ext>
            </a:extLst>
          </p:cNvPr>
          <p:cNvSpPr txBox="1"/>
          <p:nvPr/>
        </p:nvSpPr>
        <p:spPr>
          <a:xfrm>
            <a:off x="609600" y="292902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ФГОС 2021 ООО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2ADEC-7B3B-374B-9378-693F716E81DE}"/>
              </a:ext>
            </a:extLst>
          </p:cNvPr>
          <p:cNvSpPr txBox="1"/>
          <p:nvPr/>
        </p:nvSpPr>
        <p:spPr>
          <a:xfrm>
            <a:off x="609600" y="27093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ФГОС 2021 НОО</a:t>
            </a:r>
          </a:p>
        </p:txBody>
      </p:sp>
    </p:spTree>
    <p:extLst>
      <p:ext uri="{BB962C8B-B14F-4D97-AF65-F5344CB8AC3E}">
        <p14:creationId xmlns:p14="http://schemas.microsoft.com/office/powerpoint/2010/main" val="3560470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Прямоугольник 1"/>
          <p:cNvSpPr>
            <a:spLocks noChangeArrowheads="1"/>
          </p:cNvSpPr>
          <p:nvPr/>
        </p:nvSpPr>
        <p:spPr bwMode="auto">
          <a:xfrm>
            <a:off x="1774825" y="333376"/>
            <a:ext cx="871378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Анализ ресурсов школьной образовательной среды, обеспечивающих становление и развитие личностных результатов в соответствии с требованиями ФГОС.</a:t>
            </a:r>
            <a:endParaRPr lang="ru-RU" sz="28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4690" name="Прямоугольник 2"/>
          <p:cNvSpPr>
            <a:spLocks noChangeArrowheads="1"/>
          </p:cNvSpPr>
          <p:nvPr/>
        </p:nvSpPr>
        <p:spPr bwMode="auto">
          <a:xfrm>
            <a:off x="4367213" y="4868863"/>
            <a:ext cx="64817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Справочник заместителя директора школы. - 2013.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№ 3 (в ООП школы),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№ 4 (на уроках)</a:t>
            </a:r>
          </a:p>
        </p:txBody>
      </p:sp>
      <p:pic>
        <p:nvPicPr>
          <p:cNvPr id="114691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2390">
            <a:off x="949655" y="2682759"/>
            <a:ext cx="2823857" cy="37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Прямоугольник 4"/>
          <p:cNvSpPr>
            <a:spLocks noChangeArrowheads="1"/>
          </p:cNvSpPr>
          <p:nvPr/>
        </p:nvSpPr>
        <p:spPr bwMode="auto">
          <a:xfrm>
            <a:off x="3582988" y="2565400"/>
            <a:ext cx="70850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Галеева Н.Л., профессор МПГУ, научный руководитель ИНОП, </a:t>
            </a:r>
            <a:endParaRPr lang="ru-RU" sz="2400" b="1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Тихонов В.А., директор ГБОУ СОШ №1965,</a:t>
            </a:r>
            <a:endParaRPr lang="ru-RU" sz="2400" b="1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Черченко Л.Л., зам. директора ГБОУ СОШ №1965. </a:t>
            </a:r>
            <a:endParaRPr lang="ru-RU" sz="2400" b="1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01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4"/>
          <p:cNvSpPr>
            <a:spLocks noChangeArrowheads="1"/>
          </p:cNvSpPr>
          <p:nvPr/>
        </p:nvSpPr>
        <p:spPr bwMode="auto">
          <a:xfrm>
            <a:off x="2640014" y="1125539"/>
            <a:ext cx="853750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kumimoji="1" lang="ru-RU" sz="2400" b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воспитание российской гражданской идентичности: патриотизма, уважения к Отечеству, прошлое и настоящее многонационального народа России;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осознание своей этнической принадлежности,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 знание истории, языка, культуры своего народа, своего края, основ культурного наследия народов России и человечества;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усвоение гуманистических,  демократических и традиционных ценностей многонационального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российского общества;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воспитание чувства ответственности и долга перед Родиной;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62539" y="5455061"/>
            <a:ext cx="5421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 i="1">
                <a:solidFill>
                  <a:srgbClr val="800000"/>
                </a:solidFill>
                <a:latin typeface="Arial Black" charset="0"/>
                <a:ea typeface="Arial" charset="0"/>
                <a:cs typeface="Arial Black" charset="0"/>
              </a:rPr>
              <a:t>РОДИНА, ГРАЖДАНИН, ДОЛГ </a:t>
            </a:r>
          </a:p>
        </p:txBody>
      </p:sp>
      <p:sp>
        <p:nvSpPr>
          <p:cNvPr id="115715" name="Прямоугольник 6"/>
          <p:cNvSpPr>
            <a:spLocks noChangeArrowheads="1"/>
          </p:cNvSpPr>
          <p:nvPr/>
        </p:nvSpPr>
        <p:spPr bwMode="auto">
          <a:xfrm>
            <a:off x="3319344" y="192185"/>
            <a:ext cx="8280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« Личностные результаты освоения основной образовательной программы основного общего образования должны отражать…» </a:t>
            </a:r>
            <a:endParaRPr kumimoji="1" lang="ru-RU" dirty="0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i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из текста ФГОС ООО / 2010</a:t>
            </a:r>
            <a:r>
              <a:rPr kumimoji="1" lang="ru-RU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15716" name="Изображение 1" descr="photo_event_232_600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6" y="120004"/>
            <a:ext cx="2679557" cy="201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36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1738314" y="142875"/>
            <a:ext cx="8715375" cy="657225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E3E9F7"/>
              </a:solidFill>
              <a:latin typeface="Arial"/>
              <a:cs typeface="Arial"/>
            </a:endParaRPr>
          </a:p>
        </p:txBody>
      </p:sp>
      <p:pic>
        <p:nvPicPr>
          <p:cNvPr id="126978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42876"/>
            <a:ext cx="8643938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06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4"/>
          <p:cNvSpPr>
            <a:spLocks noChangeArrowheads="1"/>
          </p:cNvSpPr>
          <p:nvPr/>
        </p:nvSpPr>
        <p:spPr bwMode="auto">
          <a:xfrm>
            <a:off x="2640014" y="1125539"/>
            <a:ext cx="853750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kumimoji="1" lang="ru-RU" sz="2400" b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воспитание российской гражданской идентичности: патриотизма, уважения к Отечеству, прошлое и настоящее многонационального народа России;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осознание своей этнической принадлежности,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 знание истории, языка, культуры своего народа, своего края, основ культурного наследия народов России и человечества;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усвоение гуманистических,  демократических и традиционных ценностей многонационального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российского общества;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воспитание чувства ответственности и долга перед Родиной;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519739" y="5949951"/>
            <a:ext cx="5421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 i="1">
                <a:solidFill>
                  <a:srgbClr val="800000"/>
                </a:solidFill>
                <a:latin typeface="Arial Black" charset="0"/>
                <a:ea typeface="Arial" charset="0"/>
                <a:cs typeface="Arial Black" charset="0"/>
              </a:rPr>
              <a:t>РОДИНА, ГРАЖДАНИН, ДОЛГ </a:t>
            </a:r>
          </a:p>
        </p:txBody>
      </p:sp>
      <p:sp>
        <p:nvSpPr>
          <p:cNvPr id="115715" name="Прямоугольник 6"/>
          <p:cNvSpPr>
            <a:spLocks noChangeArrowheads="1"/>
          </p:cNvSpPr>
          <p:nvPr/>
        </p:nvSpPr>
        <p:spPr bwMode="auto">
          <a:xfrm>
            <a:off x="3319344" y="192185"/>
            <a:ext cx="8280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« Личностные результаты освоения основной образовательной программы основного общего образования должны отражать…» </a:t>
            </a:r>
            <a:endParaRPr kumimoji="1" lang="ru-RU" dirty="0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i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из текста ФГОС ООО / 2010</a:t>
            </a:r>
            <a:r>
              <a:rPr kumimoji="1" lang="ru-RU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15716" name="Изображение 1" descr="photo_event_232_600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6" y="120004"/>
            <a:ext cx="2679557" cy="201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F7640A-2843-3843-B3A7-C9FDA24CF5F0}"/>
              </a:ext>
            </a:extLst>
          </p:cNvPr>
          <p:cNvSpPr txBox="1"/>
          <p:nvPr/>
        </p:nvSpPr>
        <p:spPr>
          <a:xfrm>
            <a:off x="707555" y="769177"/>
            <a:ext cx="11341289" cy="4801314"/>
          </a:xfrm>
          <a:prstGeom prst="rect">
            <a:avLst/>
          </a:prstGeom>
          <a:solidFill>
            <a:schemeClr val="bg1"/>
          </a:solidFill>
          <a:ln>
            <a:solidFill>
              <a:srgbClr val="8C0000"/>
            </a:solidFill>
          </a:ln>
        </p:spPr>
        <p:txBody>
          <a:bodyPr wrap="square">
            <a:spAutoFit/>
          </a:bodyPr>
          <a:lstStyle/>
          <a:p>
            <a:pPr marL="21590" indent="-21590">
              <a:tabLst>
                <a:tab pos="209169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8C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 2021 /  раздел 42.1.1. </a:t>
            </a:r>
            <a:endParaRPr lang="ru-RU" sz="2000" b="1" dirty="0">
              <a:solidFill>
                <a:srgbClr val="8C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 indent="-21590">
              <a:tabLst>
                <a:tab pos="209169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Гражданского воспитания: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 indent="-21590">
              <a:tabLst>
                <a:tab pos="209169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 к выполнению обязанностей гражданина и реализации его прав, уважение прав, свобод и законных интересов других людей;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 indent="-21590">
              <a:tabLst>
                <a:tab pos="209169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участие в жизни семьи, Организации, местного сообщества, родного края, страны;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 indent="-21590">
              <a:tabLst>
                <a:tab pos="209169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неприятие любых форм экстремизма, дискриминации;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 indent="-21590">
              <a:tabLst>
                <a:tab pos="209169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 роли различных социальных институтов в жизни человека; представление об основных правах, свободах и обязанностях гражданина,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 indent="-21590">
              <a:tabLst>
                <a:tab pos="209169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социальных нормах и правилах межличностных отношений в поликультурном и многоконфессиональном обществе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 indent="-21590">
              <a:tabLst>
                <a:tab pos="209169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осознание российской   гражданской   идентичности   в   поликультурном и многоконфессиональном обществе, проявление интереса к познанию родного языка, истории, культуры Российской Федерации, своего края, народов России;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 indent="-21590">
              <a:tabLst>
                <a:tab pos="209169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ценностное    отношение    к   достижениям    своей    Родины    —  России, к науке, искусству, спорту, технологиям, боевым подвигам и трудовым достижениям народа;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 indent="-21590">
              <a:tabLst>
                <a:tab pos="209169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уважение к символам России, государственным праздникам, историческому и природному наследию и памятникам, традициям разных народов, проживающих в родной стране.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4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8569" y="1452920"/>
            <a:ext cx="47746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3200" b="1" dirty="0">
                <a:latin typeface="Arial"/>
                <a:ea typeface="Arial"/>
                <a:cs typeface="Arial"/>
              </a:rPr>
              <a:t>Рене Декарт еще в XVII веке заметил: </a:t>
            </a:r>
          </a:p>
          <a:p>
            <a:pPr defTabSz="457200">
              <a:defRPr/>
            </a:pPr>
            <a:endParaRPr lang="ru-RU" sz="3200" b="1" dirty="0">
              <a:latin typeface="Arial"/>
              <a:ea typeface="Arial"/>
              <a:cs typeface="Arial"/>
            </a:endParaRPr>
          </a:p>
          <a:p>
            <a:pPr defTabSz="457200">
              <a:defRPr/>
            </a:pPr>
            <a:r>
              <a:rPr lang="ru-RU" sz="3200" b="1" dirty="0">
                <a:latin typeface="Arial"/>
                <a:ea typeface="Arial"/>
                <a:cs typeface="Arial"/>
              </a:rPr>
              <a:t>«Люди избавились бы от половины неприятностей, </a:t>
            </a:r>
          </a:p>
          <a:p>
            <a:pPr defTabSz="457200">
              <a:defRPr/>
            </a:pPr>
            <a:r>
              <a:rPr lang="ru-RU" sz="3200" b="1" dirty="0">
                <a:latin typeface="Arial"/>
                <a:ea typeface="Arial"/>
                <a:cs typeface="Arial"/>
              </a:rPr>
              <a:t>если бы смогли договориться о значении слов»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12" y="1349012"/>
            <a:ext cx="3399367" cy="415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84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0115C53-9494-C34F-978E-75D638962087}"/>
              </a:ext>
            </a:extLst>
          </p:cNvPr>
          <p:cNvGrpSpPr/>
          <p:nvPr/>
        </p:nvGrpSpPr>
        <p:grpSpPr>
          <a:xfrm>
            <a:off x="1738314" y="126535"/>
            <a:ext cx="9051795" cy="6644100"/>
            <a:chOff x="1738314" y="126535"/>
            <a:chExt cx="9051795" cy="6644100"/>
          </a:xfrm>
        </p:grpSpPr>
        <p:sp>
          <p:nvSpPr>
            <p:cNvPr id="5" name="Загнутый угол 4">
              <a:extLst>
                <a:ext uri="{FF2B5EF4-FFF2-40B4-BE49-F238E27FC236}">
                  <a16:creationId xmlns:a16="http://schemas.microsoft.com/office/drawing/2014/main" id="{0A7512F0-32FA-234A-85AE-75B82A90C859}"/>
                </a:ext>
              </a:extLst>
            </p:cNvPr>
            <p:cNvSpPr/>
            <p:nvPr/>
          </p:nvSpPr>
          <p:spPr>
            <a:xfrm>
              <a:off x="1738314" y="142875"/>
              <a:ext cx="8715375" cy="6572250"/>
            </a:xfrm>
            <a:prstGeom prst="foldedCorne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0114" name="Рисунок 5">
              <a:extLst>
                <a:ext uri="{FF2B5EF4-FFF2-40B4-BE49-F238E27FC236}">
                  <a16:creationId xmlns:a16="http://schemas.microsoft.com/office/drawing/2014/main" id="{284ABA7E-765B-CB4D-B7D2-315367E887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031" y="214312"/>
              <a:ext cx="8643938" cy="650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544D52D-7CB8-9C4E-8F96-0B9F59F41675}"/>
                </a:ext>
              </a:extLst>
            </p:cNvPr>
            <p:cNvSpPr txBox="1"/>
            <p:nvPr/>
          </p:nvSpPr>
          <p:spPr>
            <a:xfrm>
              <a:off x="9687983" y="2302933"/>
              <a:ext cx="8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41.1.1.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C8256D-318B-0B48-A68B-D0F3441A148A}"/>
                </a:ext>
              </a:extLst>
            </p:cNvPr>
            <p:cNvSpPr txBox="1"/>
            <p:nvPr/>
          </p:nvSpPr>
          <p:spPr>
            <a:xfrm>
              <a:off x="3251200" y="643466"/>
              <a:ext cx="897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41.1.1.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31DA04-D921-2E45-B616-A7650273200F}"/>
                </a:ext>
              </a:extLst>
            </p:cNvPr>
            <p:cNvSpPr txBox="1"/>
            <p:nvPr/>
          </p:nvSpPr>
          <p:spPr>
            <a:xfrm>
              <a:off x="3454400" y="3393282"/>
              <a:ext cx="897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41.1.1.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05042D-4012-6643-AD0E-3358E68AF0A7}"/>
                </a:ext>
              </a:extLst>
            </p:cNvPr>
            <p:cNvSpPr txBox="1"/>
            <p:nvPr/>
          </p:nvSpPr>
          <p:spPr>
            <a:xfrm>
              <a:off x="7027333" y="5960534"/>
              <a:ext cx="829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41.1.2.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E443DA-C00B-CE40-9A73-B8D0072D1B8D}"/>
                </a:ext>
              </a:extLst>
            </p:cNvPr>
            <p:cNvSpPr txBox="1"/>
            <p:nvPr/>
          </p:nvSpPr>
          <p:spPr>
            <a:xfrm>
              <a:off x="9209088" y="4961467"/>
              <a:ext cx="829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41.1.3.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DDF539-2F45-2D4A-990B-DC373AAA8EE9}"/>
                </a:ext>
              </a:extLst>
            </p:cNvPr>
            <p:cNvSpPr txBox="1"/>
            <p:nvPr/>
          </p:nvSpPr>
          <p:spPr>
            <a:xfrm>
              <a:off x="3454400" y="4869537"/>
              <a:ext cx="829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41.1.4.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0CBBDA-456F-294F-8B23-DAE01849B7AE}"/>
                </a:ext>
              </a:extLst>
            </p:cNvPr>
            <p:cNvSpPr txBox="1"/>
            <p:nvPr/>
          </p:nvSpPr>
          <p:spPr>
            <a:xfrm>
              <a:off x="7628468" y="343468"/>
              <a:ext cx="829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41.1.5.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ECE23B-5B51-5F48-AE7A-407ED1B914EB}"/>
                </a:ext>
              </a:extLst>
            </p:cNvPr>
            <p:cNvSpPr txBox="1"/>
            <p:nvPr/>
          </p:nvSpPr>
          <p:spPr>
            <a:xfrm>
              <a:off x="1988741" y="1134534"/>
              <a:ext cx="829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41.1.6.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4ACBF4-A4A7-E541-973E-56825D7814F4}"/>
                </a:ext>
              </a:extLst>
            </p:cNvPr>
            <p:cNvSpPr txBox="1"/>
            <p:nvPr/>
          </p:nvSpPr>
          <p:spPr>
            <a:xfrm>
              <a:off x="9276819" y="4216402"/>
              <a:ext cx="829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41.1.2.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6C9638-770F-1B45-AF14-5C4F950A547A}"/>
                </a:ext>
              </a:extLst>
            </p:cNvPr>
            <p:cNvSpPr txBox="1"/>
            <p:nvPr/>
          </p:nvSpPr>
          <p:spPr>
            <a:xfrm>
              <a:off x="8786814" y="1319200"/>
              <a:ext cx="8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41.1.1.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3ABB5D-8328-C54A-A4AC-2EC6A07C3A5E}"/>
                </a:ext>
              </a:extLst>
            </p:cNvPr>
            <p:cNvSpPr txBox="1"/>
            <p:nvPr/>
          </p:nvSpPr>
          <p:spPr>
            <a:xfrm>
              <a:off x="2194984" y="5864251"/>
              <a:ext cx="8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41.1.1.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C7A4AB-4AB7-484E-9781-B43A15E4F360}"/>
                </a:ext>
              </a:extLst>
            </p:cNvPr>
            <p:cNvSpPr txBox="1"/>
            <p:nvPr/>
          </p:nvSpPr>
          <p:spPr>
            <a:xfrm>
              <a:off x="4144962" y="158802"/>
              <a:ext cx="8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42.1.1.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A8AEAF-B9B7-DA48-B757-569CC371DD8D}"/>
                </a:ext>
              </a:extLst>
            </p:cNvPr>
            <p:cNvSpPr txBox="1"/>
            <p:nvPr/>
          </p:nvSpPr>
          <p:spPr>
            <a:xfrm>
              <a:off x="2194985" y="6274355"/>
              <a:ext cx="8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42.1.1.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AADAC2-4E2C-C24D-95C2-B0C39FDAB6DA}"/>
                </a:ext>
              </a:extLst>
            </p:cNvPr>
            <p:cNvSpPr txBox="1"/>
            <p:nvPr/>
          </p:nvSpPr>
          <p:spPr>
            <a:xfrm>
              <a:off x="8886560" y="1575303"/>
              <a:ext cx="8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42.1.1.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9D1D75-27DB-0548-A4B0-4E5D45C9A706}"/>
                </a:ext>
              </a:extLst>
            </p:cNvPr>
            <p:cNvSpPr txBox="1"/>
            <p:nvPr/>
          </p:nvSpPr>
          <p:spPr>
            <a:xfrm>
              <a:off x="9952968" y="2559036"/>
              <a:ext cx="8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42.1.2.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75EA78-0643-4D49-9389-EF3221308EE7}"/>
                </a:ext>
              </a:extLst>
            </p:cNvPr>
            <p:cNvSpPr txBox="1"/>
            <p:nvPr/>
          </p:nvSpPr>
          <p:spPr>
            <a:xfrm>
              <a:off x="7091361" y="6233583"/>
              <a:ext cx="8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42.1.1.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407CBB-764E-F449-B8CC-2858FAD96016}"/>
                </a:ext>
              </a:extLst>
            </p:cNvPr>
            <p:cNvSpPr txBox="1"/>
            <p:nvPr/>
          </p:nvSpPr>
          <p:spPr>
            <a:xfrm>
              <a:off x="3314311" y="126535"/>
              <a:ext cx="8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42.1.2.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2812CB-0A99-F548-8748-61948F5F6CE1}"/>
                </a:ext>
              </a:extLst>
            </p:cNvPr>
            <p:cNvSpPr txBox="1"/>
            <p:nvPr/>
          </p:nvSpPr>
          <p:spPr>
            <a:xfrm>
              <a:off x="6991613" y="5640951"/>
              <a:ext cx="8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42.1.3.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9EB906-530D-6C48-9573-1761C9FCB965}"/>
                </a:ext>
              </a:extLst>
            </p:cNvPr>
            <p:cNvSpPr txBox="1"/>
            <p:nvPr/>
          </p:nvSpPr>
          <p:spPr>
            <a:xfrm>
              <a:off x="9254204" y="5272881"/>
              <a:ext cx="8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42.1.4.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820E95-DD5C-8E47-9633-CA23525C7850}"/>
                </a:ext>
              </a:extLst>
            </p:cNvPr>
            <p:cNvSpPr txBox="1"/>
            <p:nvPr/>
          </p:nvSpPr>
          <p:spPr>
            <a:xfrm>
              <a:off x="2543845" y="4908957"/>
              <a:ext cx="8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42.1.5.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2BBFD7-0EDD-CD40-8858-97B3E8E94467}"/>
                </a:ext>
              </a:extLst>
            </p:cNvPr>
            <p:cNvSpPr txBox="1"/>
            <p:nvPr/>
          </p:nvSpPr>
          <p:spPr>
            <a:xfrm>
              <a:off x="7592748" y="698017"/>
              <a:ext cx="8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42.1.6.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1C13BEF-1E6F-ED44-B7F4-08A1D7940DA2}"/>
                </a:ext>
              </a:extLst>
            </p:cNvPr>
            <p:cNvSpPr txBox="1"/>
            <p:nvPr/>
          </p:nvSpPr>
          <p:spPr>
            <a:xfrm>
              <a:off x="2761194" y="1134534"/>
              <a:ext cx="8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42.1.7.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81E395-7924-B341-BE2A-169246241660}"/>
                </a:ext>
              </a:extLst>
            </p:cNvPr>
            <p:cNvSpPr txBox="1"/>
            <p:nvPr/>
          </p:nvSpPr>
          <p:spPr>
            <a:xfrm>
              <a:off x="9254204" y="3904988"/>
              <a:ext cx="8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42.1.8.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FD35DD-4707-D74E-BA01-B9A4B9A00231}"/>
                </a:ext>
              </a:extLst>
            </p:cNvPr>
            <p:cNvSpPr txBox="1"/>
            <p:nvPr/>
          </p:nvSpPr>
          <p:spPr>
            <a:xfrm>
              <a:off x="3532586" y="3031145"/>
              <a:ext cx="8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42.2.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2449B18-7ED6-3A48-A6B7-D1D9E423F9CA}"/>
                </a:ext>
              </a:extLst>
            </p:cNvPr>
            <p:cNvSpPr txBox="1"/>
            <p:nvPr/>
          </p:nvSpPr>
          <p:spPr>
            <a:xfrm>
              <a:off x="2912673" y="6401303"/>
              <a:ext cx="8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42.2.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7A9264-B6F1-6A4B-942A-071708ADB7C4}"/>
                </a:ext>
              </a:extLst>
            </p:cNvPr>
            <p:cNvSpPr txBox="1"/>
            <p:nvPr/>
          </p:nvSpPr>
          <p:spPr>
            <a:xfrm>
              <a:off x="5036479" y="5679585"/>
              <a:ext cx="8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42.2.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C99D1A-CEB6-084F-975C-D5CFD14B33FC}"/>
                </a:ext>
              </a:extLst>
            </p:cNvPr>
            <p:cNvSpPr txBox="1"/>
            <p:nvPr/>
          </p:nvSpPr>
          <p:spPr>
            <a:xfrm>
              <a:off x="8556231" y="4297806"/>
              <a:ext cx="8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42.2.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F03E173-BDD4-DF43-B0C2-13550A091960}"/>
              </a:ext>
            </a:extLst>
          </p:cNvPr>
          <p:cNvSpPr txBox="1"/>
          <p:nvPr/>
        </p:nvSpPr>
        <p:spPr>
          <a:xfrm>
            <a:off x="291596" y="601481"/>
            <a:ext cx="161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ФГОС 21 НОО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4736AD-5D28-174A-9F55-41F55CC6B362}"/>
              </a:ext>
            </a:extLst>
          </p:cNvPr>
          <p:cNvSpPr txBox="1"/>
          <p:nvPr/>
        </p:nvSpPr>
        <p:spPr>
          <a:xfrm>
            <a:off x="10489406" y="458800"/>
            <a:ext cx="161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ФГОС 21 ООО</a:t>
            </a:r>
          </a:p>
        </p:txBody>
      </p:sp>
    </p:spTree>
    <p:extLst>
      <p:ext uri="{BB962C8B-B14F-4D97-AF65-F5344CB8AC3E}">
        <p14:creationId xmlns:p14="http://schemas.microsoft.com/office/powerpoint/2010/main" val="1178025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3" name="Прямоугольник 1"/>
          <p:cNvSpPr>
            <a:spLocks noChangeArrowheads="1"/>
          </p:cNvSpPr>
          <p:nvPr/>
        </p:nvSpPr>
        <p:spPr bwMode="auto">
          <a:xfrm>
            <a:off x="-126941" y="171899"/>
            <a:ext cx="123189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Объекты управления в профессиональной деятельности педагога</a:t>
            </a:r>
            <a:endParaRPr lang="ru-RU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5074" name="Прямоугольник 2"/>
          <p:cNvSpPr>
            <a:spLocks noChangeArrowheads="1"/>
          </p:cNvSpPr>
          <p:nvPr/>
        </p:nvSpPr>
        <p:spPr bwMode="auto">
          <a:xfrm>
            <a:off x="1869477" y="1900333"/>
            <a:ext cx="503834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ru-RU" sz="2400" b="1" dirty="0">
                <a:latin typeface="Arial" charset="0"/>
                <a:ea typeface="Arial" charset="0"/>
                <a:cs typeface="Arial" charset="0"/>
              </a:rPr>
              <a:t>система оценивания образовательных достижений учащихся </a:t>
            </a:r>
          </a:p>
        </p:txBody>
      </p:sp>
      <p:sp>
        <p:nvSpPr>
          <p:cNvPr id="515075" name="Прямоугольник 3"/>
          <p:cNvSpPr>
            <a:spLocks noChangeArrowheads="1"/>
          </p:cNvSpPr>
          <p:nvPr/>
        </p:nvSpPr>
        <p:spPr bwMode="auto">
          <a:xfrm>
            <a:off x="1691465" y="1107043"/>
            <a:ext cx="5308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ru-RU" sz="2400" b="1" dirty="0">
                <a:solidFill>
                  <a:srgbClr val="000000"/>
                </a:solidFill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урок как социальный проект</a:t>
            </a:r>
            <a:r>
              <a:rPr lang="ru-RU" sz="2400" dirty="0">
                <a:solidFill>
                  <a:srgbClr val="000000"/>
                </a:solidFill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               </a:t>
            </a:r>
          </a:p>
        </p:txBody>
      </p:sp>
      <p:sp>
        <p:nvSpPr>
          <p:cNvPr id="515076" name="Прямоугольник 4"/>
          <p:cNvSpPr>
            <a:spLocks noChangeArrowheads="1"/>
          </p:cNvSpPr>
          <p:nvPr/>
        </p:nvSpPr>
        <p:spPr bwMode="auto">
          <a:xfrm>
            <a:off x="3029691" y="3274986"/>
            <a:ext cx="4627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ru-RU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внеурочная деятельность</a:t>
            </a:r>
            <a:r>
              <a:rPr lang="ru-RU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515077" name="Прямоугольник 5"/>
          <p:cNvSpPr>
            <a:spLocks noChangeArrowheads="1"/>
          </p:cNvSpPr>
          <p:nvPr/>
        </p:nvSpPr>
        <p:spPr bwMode="auto">
          <a:xfrm>
            <a:off x="1281376" y="4003344"/>
            <a:ext cx="6128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ru-RU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дидактическое оснащение кабинета</a:t>
            </a:r>
            <a:r>
              <a:rPr lang="ru-RU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515078" name="Прямоугольник 6"/>
          <p:cNvSpPr>
            <a:spLocks noChangeArrowheads="1"/>
          </p:cNvSpPr>
          <p:nvPr/>
        </p:nvSpPr>
        <p:spPr bwMode="auto">
          <a:xfrm>
            <a:off x="3000820" y="5025205"/>
            <a:ext cx="37009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ru-RU" sz="2400" dirty="0">
                <a:latin typeface="Arial" charset="0"/>
                <a:ea typeface="Arial" charset="0"/>
                <a:cs typeface="Arial" charset="0"/>
              </a:rPr>
              <a:t>п</a:t>
            </a:r>
            <a:r>
              <a:rPr lang="ru-RU" sz="2400" b="1" dirty="0">
                <a:latin typeface="Arial" charset="0"/>
                <a:ea typeface="Arial" charset="0"/>
                <a:cs typeface="Arial" charset="0"/>
              </a:rPr>
              <a:t>едагогическое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charset="0"/>
                <a:ea typeface="Arial" charset="0"/>
                <a:cs typeface="Arial" charset="0"/>
              </a:rPr>
              <a:t>взаимодействие</a:t>
            </a:r>
            <a:r>
              <a:rPr lang="ru-RU" sz="24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515079" name="Изображение 5" descr="Macintosh HD:Users:macbook:Desktop:30.08.12 Все мамины документы:12. Картинки, гифчики:MS:SCRBEANS:ANALYZE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0" y="1926563"/>
            <a:ext cx="128111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80" name="Изображение 4" descr="Macintosh HD:Users:macbook:Desktop:30.08.12 Все мамины документы:12. Картинки, гифчики:MS:SCRBEANS:AMSHAKE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83" y="4588559"/>
            <a:ext cx="1652587" cy="170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81" name="Изображение 4" descr="Macintosh HD:Users:macbook:Desktop:30.08.12 Все мамины документы:12. Картинки, гифчики:MS:SCRBEANS:NEWPLAN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07" y="912635"/>
            <a:ext cx="1972357" cy="234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82" name="Picture 6" descr="NEEDHEL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11" y="4034043"/>
            <a:ext cx="1883862" cy="176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крывающая фигурная скобка 1"/>
          <p:cNvSpPr/>
          <p:nvPr/>
        </p:nvSpPr>
        <p:spPr>
          <a:xfrm>
            <a:off x="9346783" y="912635"/>
            <a:ext cx="1073150" cy="5476579"/>
          </a:xfrm>
          <a:prstGeom prst="righ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ru-RU" dirty="0">
              <a:solidFill>
                <a:srgbClr val="000000"/>
              </a:solidFill>
              <a:latin typeface="Times New Roman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7388" y="936484"/>
            <a:ext cx="677108" cy="5405437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defTabSz="457200">
              <a:defRPr/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Arial" charset="0"/>
                <a:cs typeface="Arial"/>
              </a:rPr>
              <a:t>Компетентность  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176228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4" grpId="0"/>
      <p:bldP spid="515075" grpId="0"/>
      <p:bldP spid="515076" grpId="0"/>
      <p:bldP spid="515077" grpId="0"/>
      <p:bldP spid="515078" grpId="0"/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50EAD-CF96-384D-ADE7-606E6595B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73100"/>
            <a:ext cx="8077200" cy="5511800"/>
          </a:xfrm>
          <a:prstGeom prst="rect">
            <a:avLst/>
          </a:prstGeom>
        </p:spPr>
      </p:pic>
      <p:sp>
        <p:nvSpPr>
          <p:cNvPr id="4" name="Кольцо 3">
            <a:extLst>
              <a:ext uri="{FF2B5EF4-FFF2-40B4-BE49-F238E27FC236}">
                <a16:creationId xmlns:a16="http://schemas.microsoft.com/office/drawing/2014/main" id="{7293D6F2-B5B6-9D40-913B-54D82E5744D3}"/>
              </a:ext>
            </a:extLst>
          </p:cNvPr>
          <p:cNvSpPr/>
          <p:nvPr/>
        </p:nvSpPr>
        <p:spPr>
          <a:xfrm rot="20583060">
            <a:off x="7642206" y="4020082"/>
            <a:ext cx="2278580" cy="1806388"/>
          </a:xfrm>
          <a:prstGeom prst="donut">
            <a:avLst>
              <a:gd name="adj" fmla="val 4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8C0000"/>
                </a:solidFill>
              </a:rPr>
              <a:t>НА УРОКЕ?...</a:t>
            </a:r>
          </a:p>
        </p:txBody>
      </p:sp>
    </p:spTree>
    <p:extLst>
      <p:ext uri="{BB962C8B-B14F-4D97-AF65-F5344CB8AC3E}">
        <p14:creationId xmlns:p14="http://schemas.microsoft.com/office/powerpoint/2010/main" val="358364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37D00-87BE-9240-A07F-5C3FC31CD60A}"/>
              </a:ext>
            </a:extLst>
          </p:cNvPr>
          <p:cNvSpPr txBox="1"/>
          <p:nvPr/>
        </p:nvSpPr>
        <p:spPr>
          <a:xfrm>
            <a:off x="1238248" y="460885"/>
            <a:ext cx="96339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/>
            <a:r>
              <a:rPr lang="ru-RU" sz="3200" b="1" dirty="0">
                <a:solidFill>
                  <a:srgbClr val="8C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Социальность урока с точки зрения учителя как субъекта деятельности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532A7-5A20-6D4B-A602-7B48BFA220F5}"/>
              </a:ext>
            </a:extLst>
          </p:cNvPr>
          <p:cNvSpPr txBox="1"/>
          <p:nvPr/>
        </p:nvSpPr>
        <p:spPr>
          <a:xfrm>
            <a:off x="1592803" y="1538103"/>
            <a:ext cx="10014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9144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Социальность с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одержания: </a:t>
            </a:r>
            <a:r>
              <a:rPr lang="ru-RU" sz="4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 преподаю?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8E502C-C45E-6F43-B1A7-2DA01C7B061E}"/>
              </a:ext>
            </a:extLst>
          </p:cNvPr>
          <p:cNvSpPr txBox="1"/>
          <p:nvPr/>
        </p:nvSpPr>
        <p:spPr>
          <a:xfrm>
            <a:off x="858132" y="2568190"/>
            <a:ext cx="10014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914400" algn="l"/>
              </a:tabLst>
            </a:pPr>
            <a:r>
              <a:rPr lang="ru-RU" sz="2000" dirty="0"/>
              <a:t>Фактология, которая развивает ученика как члена общества, как гражданина, патриота.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B8735-6C5E-A64E-A09D-1EEA236AEEC7}"/>
              </a:ext>
            </a:extLst>
          </p:cNvPr>
          <p:cNvSpPr txBox="1"/>
          <p:nvPr/>
        </p:nvSpPr>
        <p:spPr>
          <a:xfrm>
            <a:off x="1972919" y="3429000"/>
            <a:ext cx="96339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ea typeface="Times New Roman" panose="02020603050405020304" pitchFamily="18" charset="0"/>
              </a:rPr>
              <a:t>В естественном цикле: факты истории науки, информация об ученых, социальных проблемах использования научных открытий (нанотехнологии, генной инженерии и т.д.).</a:t>
            </a:r>
            <a:r>
              <a:rPr lang="ru-RU" sz="2000" dirty="0">
                <a:effectLst/>
              </a:rPr>
              <a:t> 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4E70F-45E5-0144-8F68-F8180409984F}"/>
              </a:ext>
            </a:extLst>
          </p:cNvPr>
          <p:cNvSpPr txBox="1"/>
          <p:nvPr/>
        </p:nvSpPr>
        <p:spPr>
          <a:xfrm>
            <a:off x="858132" y="4720811"/>
            <a:ext cx="101702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a typeface="Times New Roman" panose="02020603050405020304" pitchFamily="18" charset="0"/>
              </a:rPr>
              <a:t>А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вторский курс «Экология и мир человека: </a:t>
            </a:r>
          </a:p>
          <a:p>
            <a:endParaRPr lang="ru-RU" sz="2000" dirty="0">
              <a:ea typeface="Times New Roman" panose="02020603050405020304" pitchFamily="18" charset="0"/>
            </a:endParaRPr>
          </a:p>
          <a:p>
            <a:r>
              <a:rPr lang="ru-RU" sz="2000" b="1" i="1" dirty="0">
                <a:effectLst/>
                <a:ea typeface="Times New Roman" panose="02020603050405020304" pitchFamily="18" charset="0"/>
              </a:rPr>
              <a:t>«Это урок про меня», «Этот урок как окно в мир и в самого себя», «Мы на уроке обсуждаем то, что встречается в жизни»</a:t>
            </a:r>
            <a:r>
              <a:rPr lang="ru-RU" sz="2000" b="1" i="1" dirty="0">
                <a:effectLst/>
              </a:rPr>
              <a:t> 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9302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F4323C-C295-164E-8A26-5A0B78FCF1DD}"/>
              </a:ext>
            </a:extLst>
          </p:cNvPr>
          <p:cNvSpPr/>
          <p:nvPr/>
        </p:nvSpPr>
        <p:spPr>
          <a:xfrm>
            <a:off x="529108" y="150126"/>
            <a:ext cx="10689352" cy="70384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ctr" defTabSz="45720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8C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Ресурсы учителя, реализующего условия личностного развития учащихся в предметном обучении/ Галеева Н.Л., с соавт, // Справочник заместителя директора школы, 2013 - №4.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1FAEAD9-B724-454D-A5F5-5D2D8D8F2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711591"/>
              </p:ext>
            </p:extLst>
          </p:nvPr>
        </p:nvGraphicFramePr>
        <p:xfrm>
          <a:off x="665584" y="999219"/>
          <a:ext cx="10860832" cy="5326371"/>
        </p:xfrm>
        <a:graphic>
          <a:graphicData uri="http://schemas.openxmlformats.org/drawingml/2006/table">
            <a:tbl>
              <a:tblPr firstRow="1" firstCol="1" bandRow="1"/>
              <a:tblGrid>
                <a:gridCol w="1936583">
                  <a:extLst>
                    <a:ext uri="{9D8B030D-6E8A-4147-A177-3AD203B41FA5}">
                      <a16:colId xmlns:a16="http://schemas.microsoft.com/office/drawing/2014/main" val="401047982"/>
                    </a:ext>
                  </a:extLst>
                </a:gridCol>
                <a:gridCol w="8924249">
                  <a:extLst>
                    <a:ext uri="{9D8B030D-6E8A-4147-A177-3AD203B41FA5}">
                      <a16:colId xmlns:a16="http://schemas.microsoft.com/office/drawing/2014/main" val="1172191309"/>
                    </a:ext>
                  </a:extLst>
                </a:gridCol>
              </a:tblGrid>
              <a:tr h="1252523"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Сферы развития личностных результатов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 учителя, реализующего условия личностного развития учащихся в предметном обучении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728199"/>
                  </a:ext>
                </a:extLst>
              </a:tr>
              <a:tr h="3952421"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21590" marR="111760" indent="-2159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1)РОДИНА, ГРАЖДАНИН, ДОЛГ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умеет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отобрать и акцентировать содержание в преподаваемом предмете, которое позволяет осознать гордость за Родину, её историю, достижения в науке и технике, её победы и её героев.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умеет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акцентировать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при анализе поведения  героев произведений, исторических личностей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гражданскую позицию этих людей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инициирует и развивает  чувство долга в учащихся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умело открывая для своих учеников смысл их собственных поступков, постоянно поощряет проявления интереса  и уважения к Отечеству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имеет и использует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медиа-сопровождение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учебного процесса с указанным содержанием: тексты, видеоматериалы и т.д.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627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979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5395914" y="2817814"/>
          <a:ext cx="140017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Visio" r:id="rId3" imgW="1400299" imgH="1221768" progId="Visio.Drawing.11">
                  <p:link updateAutomatic="1"/>
                </p:oleObj>
              </mc:Choice>
              <mc:Fallback>
                <p:oleObj name="Visio" r:id="rId3" imgW="1400299" imgH="1221768" progId="Visio.Drawing.11">
                  <p:link updateAutomatic="1"/>
                  <p:pic>
                    <p:nvPicPr>
                      <p:cNvPr id="135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4" y="2817814"/>
                        <a:ext cx="1400175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уга 5"/>
          <p:cNvSpPr/>
          <p:nvPr/>
        </p:nvSpPr>
        <p:spPr>
          <a:xfrm flipH="1">
            <a:off x="6524626" y="2500314"/>
            <a:ext cx="3357563" cy="1000125"/>
          </a:xfrm>
          <a:prstGeom prst="arc">
            <a:avLst>
              <a:gd name="adj1" fmla="val 15368390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81751" y="2071688"/>
            <a:ext cx="1928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чего состоит</a:t>
            </a:r>
          </a:p>
        </p:txBody>
      </p:sp>
      <p:sp>
        <p:nvSpPr>
          <p:cNvPr id="8" name="Дуга 7"/>
          <p:cNvSpPr/>
          <p:nvPr/>
        </p:nvSpPr>
        <p:spPr>
          <a:xfrm rot="12017753" flipH="1">
            <a:off x="5237163" y="2836864"/>
            <a:ext cx="3357562" cy="1000125"/>
          </a:xfrm>
          <a:prstGeom prst="arc">
            <a:avLst>
              <a:gd name="adj1" fmla="val 15368390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24689" y="4143375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 живет</a:t>
            </a:r>
          </a:p>
        </p:txBody>
      </p:sp>
      <p:sp>
        <p:nvSpPr>
          <p:cNvPr id="10" name="Дуга 9"/>
          <p:cNvSpPr/>
          <p:nvPr/>
        </p:nvSpPr>
        <p:spPr>
          <a:xfrm rot="2513094" flipH="1">
            <a:off x="3643313" y="2708276"/>
            <a:ext cx="3357562" cy="1000125"/>
          </a:xfrm>
          <a:prstGeom prst="arc">
            <a:avLst>
              <a:gd name="adj1" fmla="val 15368390"/>
              <a:gd name="adj2" fmla="val 2129829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Дуга 10"/>
          <p:cNvSpPr/>
          <p:nvPr/>
        </p:nvSpPr>
        <p:spPr>
          <a:xfrm rot="11789994" flipH="1">
            <a:off x="2530475" y="2632076"/>
            <a:ext cx="3086100" cy="1000125"/>
          </a:xfrm>
          <a:prstGeom prst="arc">
            <a:avLst>
              <a:gd name="adj1" fmla="val 15368390"/>
              <a:gd name="adj2" fmla="val 2129829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Дуга 11"/>
          <p:cNvSpPr/>
          <p:nvPr/>
        </p:nvSpPr>
        <p:spPr>
          <a:xfrm rot="17203312" flipH="1">
            <a:off x="5330826" y="3717926"/>
            <a:ext cx="2689225" cy="1000125"/>
          </a:xfrm>
          <a:prstGeom prst="arc">
            <a:avLst>
              <a:gd name="adj1" fmla="val 15368390"/>
              <a:gd name="adj2" fmla="val 2129450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53001" y="4572001"/>
            <a:ext cx="1071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Какие бывают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09938" y="3000375"/>
            <a:ext cx="164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 изучать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95751" y="1643063"/>
            <a:ext cx="1928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Зачем изучать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52729" y="1142984"/>
            <a:ext cx="428625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112147" y="1845087"/>
            <a:ext cx="428625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12556" y="5256311"/>
            <a:ext cx="301686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24814" y="3500438"/>
            <a:ext cx="357187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30897" y="3613666"/>
            <a:ext cx="428625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207287" y="830340"/>
            <a:ext cx="428625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5" name="Багетная рамка 24"/>
          <p:cNvSpPr/>
          <p:nvPr/>
        </p:nvSpPr>
        <p:spPr>
          <a:xfrm>
            <a:off x="8248309" y="4365522"/>
            <a:ext cx="785812" cy="714375"/>
          </a:xfrm>
          <a:prstGeom prst="bevel">
            <a:avLst>
              <a:gd name="adj" fmla="val 171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Дуга 26"/>
          <p:cNvSpPr/>
          <p:nvPr/>
        </p:nvSpPr>
        <p:spPr>
          <a:xfrm rot="18690007" flipH="1">
            <a:off x="5475513" y="1088622"/>
            <a:ext cx="3357562" cy="1000125"/>
          </a:xfrm>
          <a:prstGeom prst="arc">
            <a:avLst>
              <a:gd name="adj1" fmla="val 15368390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4694" y="107154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История изучения</a:t>
            </a:r>
          </a:p>
        </p:txBody>
      </p:sp>
      <p:cxnSp>
        <p:nvCxnSpPr>
          <p:cNvPr id="3" name="Скругленная соединительная линия 2"/>
          <p:cNvCxnSpPr/>
          <p:nvPr/>
        </p:nvCxnSpPr>
        <p:spPr>
          <a:xfrm rot="5400000" flipH="1" flipV="1">
            <a:off x="4028806" y="924179"/>
            <a:ext cx="857999" cy="724109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Скругленная соединительная линия 4"/>
          <p:cNvCxnSpPr/>
          <p:nvPr/>
        </p:nvCxnSpPr>
        <p:spPr>
          <a:xfrm rot="16200000" flipV="1">
            <a:off x="3046167" y="665648"/>
            <a:ext cx="1313357" cy="785812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/>
          <p:nvPr/>
        </p:nvCxnSpPr>
        <p:spPr>
          <a:xfrm rot="10800000" flipV="1">
            <a:off x="2199251" y="2043113"/>
            <a:ext cx="1967920" cy="171306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169" name="Скругленная соединительная линия 135168"/>
          <p:cNvCxnSpPr/>
          <p:nvPr/>
        </p:nvCxnSpPr>
        <p:spPr>
          <a:xfrm flipH="1" flipV="1">
            <a:off x="6651846" y="246384"/>
            <a:ext cx="178878" cy="892787"/>
          </a:xfrm>
          <a:prstGeom prst="curvedConnector4">
            <a:avLst>
              <a:gd name="adj1" fmla="val -127797"/>
              <a:gd name="adj2" fmla="val 5433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172" name="Скругленная соединительная линия 135171"/>
          <p:cNvCxnSpPr/>
          <p:nvPr/>
        </p:nvCxnSpPr>
        <p:spPr>
          <a:xfrm flipV="1">
            <a:off x="6830725" y="680408"/>
            <a:ext cx="2019749" cy="435684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174" name="Скругленная соединительная линия 135173"/>
          <p:cNvCxnSpPr/>
          <p:nvPr/>
        </p:nvCxnSpPr>
        <p:spPr>
          <a:xfrm rot="5400000" flipH="1" flipV="1">
            <a:off x="7760953" y="312321"/>
            <a:ext cx="583958" cy="452082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176" name="Скругленная соединительная линия 135175"/>
          <p:cNvCxnSpPr/>
          <p:nvPr/>
        </p:nvCxnSpPr>
        <p:spPr>
          <a:xfrm>
            <a:off x="8310563" y="2500313"/>
            <a:ext cx="914400" cy="914400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178" name="Скругленная соединительная линия 135177"/>
          <p:cNvCxnSpPr>
            <a:stCxn id="6" idx="0"/>
          </p:cNvCxnSpPr>
          <p:nvPr/>
        </p:nvCxnSpPr>
        <p:spPr>
          <a:xfrm flipV="1">
            <a:off x="8326460" y="1512316"/>
            <a:ext cx="912813" cy="989342"/>
          </a:xfrm>
          <a:prstGeom prst="curvedConnector4">
            <a:avLst>
              <a:gd name="adj1" fmla="val 25043"/>
              <a:gd name="adj2" fmla="val 5006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180" name="Скругленная соединительная линия 135179"/>
          <p:cNvCxnSpPr>
            <a:cxnSpLocks/>
            <a:stCxn id="8" idx="2"/>
          </p:cNvCxnSpPr>
          <p:nvPr/>
        </p:nvCxnSpPr>
        <p:spPr>
          <a:xfrm rot="5400000" flipH="1" flipV="1">
            <a:off x="9110413" y="3293515"/>
            <a:ext cx="5810" cy="1245644"/>
          </a:xfrm>
          <a:prstGeom prst="curvedConnector4">
            <a:avLst>
              <a:gd name="adj1" fmla="val 3934596"/>
              <a:gd name="adj2" fmla="val 5418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183" name="Скругленная соединительная линия 135182"/>
          <p:cNvCxnSpPr/>
          <p:nvPr/>
        </p:nvCxnSpPr>
        <p:spPr>
          <a:xfrm flipV="1">
            <a:off x="9224963" y="3000375"/>
            <a:ext cx="803962" cy="400050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185" name="Скругленная соединительная линия 135184"/>
          <p:cNvCxnSpPr/>
          <p:nvPr/>
        </p:nvCxnSpPr>
        <p:spPr>
          <a:xfrm rot="10800000" flipV="1">
            <a:off x="5024438" y="5441395"/>
            <a:ext cx="1214438" cy="60280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5186" name="Изображение 135185" descr="microscope-h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481" y="2471738"/>
            <a:ext cx="860672" cy="863570"/>
          </a:xfrm>
          <a:prstGeom prst="rect">
            <a:avLst/>
          </a:prstGeom>
        </p:spPr>
      </p:pic>
      <p:pic>
        <p:nvPicPr>
          <p:cNvPr id="51" name="Изображение 50" descr="microscope-h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65" y="4701444"/>
            <a:ext cx="860672" cy="863570"/>
          </a:xfrm>
          <a:prstGeom prst="rect">
            <a:avLst/>
          </a:prstGeom>
        </p:spPr>
      </p:pic>
      <p:pic>
        <p:nvPicPr>
          <p:cNvPr id="52" name="Изображение 51" descr="microscope-h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8" y="3801493"/>
            <a:ext cx="767921" cy="770507"/>
          </a:xfrm>
          <a:prstGeom prst="rect">
            <a:avLst/>
          </a:prstGeom>
        </p:spPr>
      </p:pic>
      <p:cxnSp>
        <p:nvCxnSpPr>
          <p:cNvPr id="135188" name="Скругленная соединительная линия 135187"/>
          <p:cNvCxnSpPr/>
          <p:nvPr/>
        </p:nvCxnSpPr>
        <p:spPr>
          <a:xfrm>
            <a:off x="6075045" y="5428381"/>
            <a:ext cx="899161" cy="84854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193" name="Скругленная соединительная линия 135192"/>
          <p:cNvCxnSpPr/>
          <p:nvPr/>
        </p:nvCxnSpPr>
        <p:spPr>
          <a:xfrm rot="5400000">
            <a:off x="5548345" y="5588110"/>
            <a:ext cx="835534" cy="542107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197" name="Скругленная соединительная линия 135196"/>
          <p:cNvCxnSpPr>
            <a:stCxn id="11" idx="0"/>
          </p:cNvCxnSpPr>
          <p:nvPr/>
        </p:nvCxnSpPr>
        <p:spPr>
          <a:xfrm rot="10800000" flipV="1">
            <a:off x="3167063" y="3575151"/>
            <a:ext cx="646962" cy="996849"/>
          </a:xfrm>
          <a:prstGeom prst="curvedConnector4">
            <a:avLst>
              <a:gd name="adj1" fmla="val 35334"/>
              <a:gd name="adj2" fmla="val 5286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199" name="Скругленная соединительная линия 135198"/>
          <p:cNvCxnSpPr>
            <a:stCxn id="11" idx="0"/>
          </p:cNvCxnSpPr>
          <p:nvPr/>
        </p:nvCxnSpPr>
        <p:spPr>
          <a:xfrm rot="10800000">
            <a:off x="2451994" y="3000375"/>
            <a:ext cx="1362033" cy="574776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/>
          <p:nvPr/>
        </p:nvCxnSpPr>
        <p:spPr>
          <a:xfrm rot="10800000" flipV="1">
            <a:off x="2199249" y="4572000"/>
            <a:ext cx="967814" cy="708025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Скругленная соединительная линия 35"/>
          <p:cNvCxnSpPr/>
          <p:nvPr/>
        </p:nvCxnSpPr>
        <p:spPr>
          <a:xfrm rot="16200000" flipH="1">
            <a:off x="2932390" y="4778098"/>
            <a:ext cx="897970" cy="428624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Багетная рамка 25"/>
          <p:cNvSpPr/>
          <p:nvPr/>
        </p:nvSpPr>
        <p:spPr>
          <a:xfrm>
            <a:off x="3309938" y="1714501"/>
            <a:ext cx="785812" cy="714375"/>
          </a:xfrm>
          <a:prstGeom prst="bevel">
            <a:avLst>
              <a:gd name="adj" fmla="val 171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5" name="Скругленная соединительная линия 44">
            <a:extLst>
              <a:ext uri="{FF2B5EF4-FFF2-40B4-BE49-F238E27FC236}">
                <a16:creationId xmlns:a16="http://schemas.microsoft.com/office/drawing/2014/main" id="{6FC4A96D-888B-3046-832E-F296F6E56936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23848" y="3781601"/>
            <a:ext cx="711500" cy="946583"/>
          </a:xfrm>
          <a:prstGeom prst="curvedConnector4">
            <a:avLst>
              <a:gd name="adj1" fmla="val -32129"/>
              <a:gd name="adj2" fmla="val 5550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03CE603-8387-F247-9430-B227158AF018}"/>
              </a:ext>
            </a:extLst>
          </p:cNvPr>
          <p:cNvSpPr txBox="1"/>
          <p:nvPr/>
        </p:nvSpPr>
        <p:spPr>
          <a:xfrm>
            <a:off x="208507" y="196085"/>
            <a:ext cx="3059621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94000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ПЕРВЫЙ УРОК ТЕМЫ</a:t>
            </a:r>
          </a:p>
        </p:txBody>
      </p:sp>
      <p:sp>
        <p:nvSpPr>
          <p:cNvPr id="2" name="Кольцо 1">
            <a:extLst>
              <a:ext uri="{FF2B5EF4-FFF2-40B4-BE49-F238E27FC236}">
                <a16:creationId xmlns:a16="http://schemas.microsoft.com/office/drawing/2014/main" id="{8BB97A2C-71A8-DC4C-AF2F-6E75E4C21F71}"/>
              </a:ext>
            </a:extLst>
          </p:cNvPr>
          <p:cNvSpPr/>
          <p:nvPr/>
        </p:nvSpPr>
        <p:spPr>
          <a:xfrm rot="20083032">
            <a:off x="6134766" y="180533"/>
            <a:ext cx="3106338" cy="1919999"/>
          </a:xfrm>
          <a:prstGeom prst="donut">
            <a:avLst>
              <a:gd name="adj" fmla="val 3003"/>
            </a:avLst>
          </a:prstGeom>
          <a:ln>
            <a:solidFill>
              <a:srgbClr val="8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37D00-87BE-9240-A07F-5C3FC31CD60A}"/>
              </a:ext>
            </a:extLst>
          </p:cNvPr>
          <p:cNvSpPr txBox="1"/>
          <p:nvPr/>
        </p:nvSpPr>
        <p:spPr>
          <a:xfrm>
            <a:off x="1168695" y="695864"/>
            <a:ext cx="96339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/>
            <a:r>
              <a:rPr lang="ru-RU" sz="3200" b="1" dirty="0">
                <a:solidFill>
                  <a:srgbClr val="8C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Социальность урока с точки зрения учителя как субъекта деятельности: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8E502C-C45E-6F43-B1A7-2DA01C7B061E}"/>
              </a:ext>
            </a:extLst>
          </p:cNvPr>
          <p:cNvSpPr txBox="1"/>
          <p:nvPr/>
        </p:nvSpPr>
        <p:spPr>
          <a:xfrm>
            <a:off x="1928190" y="2074432"/>
            <a:ext cx="8567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9144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оциальность формы урока: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 преподаю?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6A32A9-6087-704D-ADDF-63620975BAEE}"/>
              </a:ext>
            </a:extLst>
          </p:cNvPr>
          <p:cNvSpPr txBox="1"/>
          <p:nvPr/>
        </p:nvSpPr>
        <p:spPr>
          <a:xfrm>
            <a:off x="1279009" y="2916561"/>
            <a:ext cx="9633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каждый урок по своему замыслу – это всегда взаимодействие людей, т.е. социальное действо 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299D8B-065B-7D4C-90FE-6F7E88538509}"/>
              </a:ext>
            </a:extLst>
          </p:cNvPr>
          <p:cNvSpPr txBox="1"/>
          <p:nvPr/>
        </p:nvSpPr>
        <p:spPr>
          <a:xfrm>
            <a:off x="3165612" y="3802686"/>
            <a:ext cx="60926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C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урок, проводимый учителем в режиме «говорящей головы». – асоциален!</a:t>
            </a:r>
            <a:endParaRPr lang="ru-RU" sz="2000" b="1" dirty="0">
              <a:solidFill>
                <a:srgbClr val="8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C116E-BEAA-1B43-8C95-42F95819B20B}"/>
              </a:ext>
            </a:extLst>
          </p:cNvPr>
          <p:cNvSpPr txBox="1"/>
          <p:nvPr/>
        </p:nvSpPr>
        <p:spPr>
          <a:xfrm>
            <a:off x="709127" y="4688811"/>
            <a:ext cx="104689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ученика на уроке должна быть возможность свободы творчества и ответственность за часть коллективной деятельности. </a:t>
            </a:r>
          </a:p>
          <a:p>
            <a:pPr indent="457200" algn="just"/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«на себя» также может быть социально значимой, если целью является осознанное развитие собственной системы ценностей, которая выявится в общении с окружающим миром. </a:t>
            </a:r>
          </a:p>
        </p:txBody>
      </p:sp>
    </p:spTree>
    <p:extLst>
      <p:ext uri="{BB962C8B-B14F-4D97-AF65-F5344CB8AC3E}">
        <p14:creationId xmlns:p14="http://schemas.microsoft.com/office/powerpoint/2010/main" val="18852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92CBED0-E66B-7740-806E-1B3E6568AE2B}"/>
              </a:ext>
            </a:extLst>
          </p:cNvPr>
          <p:cNvGraphicFramePr>
            <a:graphicFrameLocks noGrp="1"/>
          </p:cNvGraphicFramePr>
          <p:nvPr/>
        </p:nvGraphicFramePr>
        <p:xfrm>
          <a:off x="898849" y="938371"/>
          <a:ext cx="10394302" cy="4981258"/>
        </p:xfrm>
        <a:graphic>
          <a:graphicData uri="http://schemas.openxmlformats.org/drawingml/2006/table">
            <a:tbl>
              <a:tblPr firstRow="1" firstCol="1" bandRow="1"/>
              <a:tblGrid>
                <a:gridCol w="2449121">
                  <a:extLst>
                    <a:ext uri="{9D8B030D-6E8A-4147-A177-3AD203B41FA5}">
                      <a16:colId xmlns:a16="http://schemas.microsoft.com/office/drawing/2014/main" val="2744121508"/>
                    </a:ext>
                  </a:extLst>
                </a:gridCol>
                <a:gridCol w="7945181">
                  <a:extLst>
                    <a:ext uri="{9D8B030D-6E8A-4147-A177-3AD203B41FA5}">
                      <a16:colId xmlns:a16="http://schemas.microsoft.com/office/drawing/2014/main" val="132818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7)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ОБЩЕНИЕ, ДИАЛОГ,  ДОГОВОРНЫЕ ОТНОШЕНИЯ, СОТРУДНИЧЕСТВО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умеет сам  и обучает детей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общению, основанному 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договорных отношениях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Осуществляет 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формам сотрудничества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разных ролях – лидера, консультанта, исполнителя.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Демонстрирует и раскрывает для детей смысл 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«эмпатии»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чувства сопереживания, 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«ассертивности»,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умения сохранять «самость» при наличии внешней агрессивной среды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имеет и использует 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медиа-сопровождение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учебного процесса с указанным содержанием: тексты, видеоматериалы и т.д.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033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218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Прямоугольник 1">
            <a:extLst>
              <a:ext uri="{FF2B5EF4-FFF2-40B4-BE49-F238E27FC236}">
                <a16:creationId xmlns:a16="http://schemas.microsoft.com/office/drawing/2014/main" id="{B8C29143-2F19-794B-8D0E-AD824BBF7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848" y="446123"/>
            <a:ext cx="430649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Учитель умеет </a:t>
            </a:r>
            <a:r>
              <a:rPr kumimoji="0" lang="ru-RU" alt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8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грамотно рефлексировать </a:t>
            </a:r>
            <a:r>
              <a:rPr kumimoji="0" lang="ru-RU" alt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успехи и неудачи в педагогическом общении</a:t>
            </a:r>
          </a:p>
        </p:txBody>
      </p:sp>
      <p:sp>
        <p:nvSpPr>
          <p:cNvPr id="147458" name="Прямоугольник 2">
            <a:extLst>
              <a:ext uri="{FF2B5EF4-FFF2-40B4-BE49-F238E27FC236}">
                <a16:creationId xmlns:a16="http://schemas.microsoft.com/office/drawing/2014/main" id="{78DA7C6B-1C1D-324B-BBB5-CC3FE0E4D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673231"/>
            <a:ext cx="3429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Учитель владеет </a:t>
            </a:r>
            <a:r>
              <a:rPr kumimoji="0" lang="ru-RU" alt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8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методами убеждения, используя знания психодидактики </a:t>
            </a:r>
          </a:p>
        </p:txBody>
      </p:sp>
      <p:sp>
        <p:nvSpPr>
          <p:cNvPr id="147459" name="Прямоугольник 3">
            <a:extLst>
              <a:ext uri="{FF2B5EF4-FFF2-40B4-BE49-F238E27FC236}">
                <a16:creationId xmlns:a16="http://schemas.microsoft.com/office/drawing/2014/main" id="{3C00BD26-E77E-874F-AD22-68CDA31D9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097" y="5045463"/>
            <a:ext cx="46352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Учитель планирует развитие взаимодействия с учащимися на основе использования </a:t>
            </a:r>
            <a:r>
              <a:rPr kumimoji="0" lang="ru-RU" alt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8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требований ФГОС к личностным результатам </a:t>
            </a:r>
          </a:p>
        </p:txBody>
      </p:sp>
      <p:pic>
        <p:nvPicPr>
          <p:cNvPr id="147460" name="Picture 2">
            <a:extLst>
              <a:ext uri="{FF2B5EF4-FFF2-40B4-BE49-F238E27FC236}">
                <a16:creationId xmlns:a16="http://schemas.microsoft.com/office/drawing/2014/main" id="{A7CEA27E-1ED1-E143-9BC9-CE009010E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10" y="2076029"/>
            <a:ext cx="2256234" cy="22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1" name="Изображение 5" descr="CCAN5V3YTCAAJAJYVCA6Z2D7YCAWGNB57CAESV0XSCA2MVX4YCAXC6Q20CATX91EKCAYX9YEVCA6HSOU6CAXZLUFPCA8L7NWMCA1N1504CA2UG72CCA73FNDJCA77F9YSCADUT4QVCAWYMD9YCAU9TO7BCA5EK8BE.jpg">
            <a:extLst>
              <a:ext uri="{FF2B5EF4-FFF2-40B4-BE49-F238E27FC236}">
                <a16:creationId xmlns:a16="http://schemas.microsoft.com/office/drawing/2014/main" id="{899F64DD-C205-7A4C-8449-230DD59FC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40533"/>
            <a:ext cx="1547266" cy="191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D0072714-86AA-A446-9539-5C4F2B1E4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007" y="392432"/>
            <a:ext cx="46352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Учитель реализует </a:t>
            </a:r>
            <a:r>
              <a:rPr kumimoji="0" lang="ru-RU" alt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8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директивно-понимающий стиль общения</a:t>
            </a:r>
            <a:r>
              <a:rPr kumimoji="0" lang="ru-RU" alt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выстраивая его на договорных отношениях </a:t>
            </a:r>
          </a:p>
        </p:txBody>
      </p:sp>
      <p:sp>
        <p:nvSpPr>
          <p:cNvPr id="8" name="Прямоугольник 3">
            <a:extLst>
              <a:ext uri="{FF2B5EF4-FFF2-40B4-BE49-F238E27FC236}">
                <a16:creationId xmlns:a16="http://schemas.microsoft.com/office/drawing/2014/main" id="{60AFFBC3-5C36-E143-97D6-5008C3662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800" y="2476672"/>
            <a:ext cx="392668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Учитель корректирует педагогическое взаимодействие </a:t>
            </a:r>
            <a:r>
              <a:rPr kumimoji="0" lang="ru-RU" alt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8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 соответствии с особенностями личности ученика и целями взаимодействия </a:t>
            </a: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id="{1C80F002-D5B9-A74C-B770-8739B15D9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007" y="5038349"/>
            <a:ext cx="3429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Учитель помогает ученикам вести </a:t>
            </a:r>
            <a:r>
              <a:rPr kumimoji="0" lang="ru-RU" alt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8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Дневник индивидуальных достижений</a:t>
            </a:r>
          </a:p>
        </p:txBody>
      </p:sp>
      <p:pic>
        <p:nvPicPr>
          <p:cNvPr id="10" name="Изображение 5" descr="280920070031.jpg">
            <a:extLst>
              <a:ext uri="{FF2B5EF4-FFF2-40B4-BE49-F238E27FC236}">
                <a16:creationId xmlns:a16="http://schemas.microsoft.com/office/drawing/2014/main" id="{61045B87-3E7D-DF48-AD86-BC577A214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97" y="4332264"/>
            <a:ext cx="2327948" cy="17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7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7" grpId="0"/>
      <p:bldP spid="147458" grpId="0"/>
      <p:bldP spid="147459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7999" y="364576"/>
            <a:ext cx="889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ОБСУДИМ ПРАВИЛА ВЗАИМОДЕЙСТВИЯ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	Нет мнений правильных и неправильных, есть мнения разные.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	Моё мнение так же важно, как и мнение моего собеседника.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	Когда говорю я, все слушают и стараются понять меня.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	Когда говорит другой, я слушаю и стараюсь понять его.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 – сам(а) и вместе со всеми.</a:t>
            </a:r>
          </a:p>
        </p:txBody>
      </p:sp>
      <p:pic>
        <p:nvPicPr>
          <p:cNvPr id="3" name="Изображение 2" descr="Yktb_nrNm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616824"/>
            <a:ext cx="2988235" cy="224117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Изображение 3" descr="55fff81053435bfd4b93fc2562cbab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72" y="4482354"/>
            <a:ext cx="3167528" cy="237564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Изображение 5" descr="TeamWor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07" y="3042233"/>
            <a:ext cx="3212353" cy="2409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986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4" descr="Без заголовка.png">
            <a:extLst>
              <a:ext uri="{FF2B5EF4-FFF2-40B4-BE49-F238E27FC236}">
                <a16:creationId xmlns:a16="http://schemas.microsoft.com/office/drawing/2014/main" id="{D7C97211-1253-E048-90CA-A48730B46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67" y="1656630"/>
            <a:ext cx="8124407" cy="4583624"/>
          </a:xfrm>
          <a:prstGeom prst="rect">
            <a:avLst/>
          </a:prstGeom>
        </p:spPr>
      </p:pic>
      <p:pic>
        <p:nvPicPr>
          <p:cNvPr id="5" name="Изображение 5" descr="___20160209_1017312455.png">
            <a:extLst>
              <a:ext uri="{FF2B5EF4-FFF2-40B4-BE49-F238E27FC236}">
                <a16:creationId xmlns:a16="http://schemas.microsoft.com/office/drawing/2014/main" id="{6A4D1128-2D69-C14C-9289-FD0711EFE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58" y="1702374"/>
            <a:ext cx="1053355" cy="1517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96EDD1-AF97-D644-A817-254581AB06AF}"/>
              </a:ext>
            </a:extLst>
          </p:cNvPr>
          <p:cNvSpPr txBox="1"/>
          <p:nvPr/>
        </p:nvSpPr>
        <p:spPr>
          <a:xfrm>
            <a:off x="1046155" y="436268"/>
            <a:ext cx="9756163" cy="95410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1B485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ЗАКАЗЧИКИ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980000"/>
                </a:solidFill>
                <a:effectLst/>
                <a:highlight>
                  <a:srgbClr val="FFFF00"/>
                </a:highlight>
                <a:uLnTx/>
                <a:uFillTx/>
                <a:latin typeface="Verdana"/>
                <a:ea typeface="+mn-ea"/>
                <a:cs typeface="+mn-cs"/>
              </a:rPr>
              <a:t>СОДЕРЖАНИЯ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7157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>
            <a:extLst>
              <a:ext uri="{FF2B5EF4-FFF2-40B4-BE49-F238E27FC236}">
                <a16:creationId xmlns:a16="http://schemas.microsoft.com/office/drawing/2014/main" id="{6D6201ED-6636-EA4C-A32C-0F0819329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961" y="2219499"/>
            <a:ext cx="546561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А.Л. Крупенин, И.М. Крохина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Эффективный учитель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1995, 2008</a:t>
            </a:r>
          </a:p>
        </p:txBody>
      </p:sp>
      <p:pic>
        <p:nvPicPr>
          <p:cNvPr id="25603" name="Рисунок 3" descr="Изображение выглядит как текст, человек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EE2BD862-6248-C64B-A5DC-24A8F07F9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362">
            <a:off x="1300376" y="830939"/>
            <a:ext cx="3522692" cy="519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724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6">
            <a:extLst>
              <a:ext uri="{FF2B5EF4-FFF2-40B4-BE49-F238E27FC236}">
                <a16:creationId xmlns:a16="http://schemas.microsoft.com/office/drawing/2014/main" id="{84AF71A1-1C69-584E-85D8-83FE6A296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416" y="3056047"/>
            <a:ext cx="89790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2. Описание отрицательного эффекта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5FE429-209E-D14F-B2BF-C915C35AAEF9}"/>
              </a:ext>
            </a:extLst>
          </p:cNvPr>
          <p:cNvSpPr txBox="1"/>
          <p:nvPr/>
        </p:nvSpPr>
        <p:spPr>
          <a:xfrm>
            <a:off x="5779750" y="750746"/>
            <a:ext cx="6049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принца к принцу»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D900558-69CF-B244-A59A-EE69D35DE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52" y="4037909"/>
            <a:ext cx="86836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3. Сообщение о </a:t>
            </a:r>
            <a:r>
              <a:rPr lang="ru-RU" altLang="ru-RU" sz="3600" b="1" dirty="0">
                <a:solidFill>
                  <a:srgbClr val="C00000"/>
                </a:solidFill>
                <a:latin typeface="Arial" panose="020B0604020202020204" pitchFamily="34" charset="0"/>
              </a:rPr>
              <a:t>своих</a:t>
            </a: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чувствах и эмоциях (</a:t>
            </a:r>
            <a:r>
              <a:rPr lang="ru-RU" altLang="ru-RU" sz="3600" b="1" dirty="0">
                <a:solidFill>
                  <a:srgbClr val="C00000"/>
                </a:solidFill>
                <a:latin typeface="Arial" panose="020B0604020202020204" pitchFamily="34" charset="0"/>
              </a:rPr>
              <a:t>относящихся к эффекту</a:t>
            </a: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!!!)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CC9BE31-B784-A541-9895-22C47FF58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872" y="1781798"/>
            <a:ext cx="88954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1.Не осуждающее описывание того, что не нравится учителю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63610E0-0C95-9746-8D01-DDA167E67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3408" y="489135"/>
            <a:ext cx="96798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i="1" dirty="0" err="1">
                <a:solidFill>
                  <a:srgbClr val="8C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Трехтактное</a:t>
            </a:r>
            <a:r>
              <a:rPr lang="ru-RU" altLang="ru-RU" sz="3600" b="1" i="1" dirty="0">
                <a:solidFill>
                  <a:srgbClr val="8C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педагогическое замечание</a:t>
            </a:r>
          </a:p>
        </p:txBody>
      </p:sp>
    </p:spTree>
    <p:extLst>
      <p:ext uri="{BB962C8B-B14F-4D97-AF65-F5344CB8AC3E}">
        <p14:creationId xmlns:p14="http://schemas.microsoft.com/office/powerpoint/2010/main" val="357665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37D00-87BE-9240-A07F-5C3FC31CD60A}"/>
              </a:ext>
            </a:extLst>
          </p:cNvPr>
          <p:cNvSpPr txBox="1"/>
          <p:nvPr/>
        </p:nvSpPr>
        <p:spPr>
          <a:xfrm>
            <a:off x="1168695" y="695864"/>
            <a:ext cx="96339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/>
            <a:r>
              <a:rPr lang="ru-RU" sz="3200" b="1" dirty="0">
                <a:solidFill>
                  <a:srgbClr val="8C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Социальность урока с точки зрения учителя как субъекта деятельности: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090FE-7EEE-BD4A-BD60-25E8D9C70D5B}"/>
              </a:ext>
            </a:extLst>
          </p:cNvPr>
          <p:cNvSpPr txBox="1"/>
          <p:nvPr/>
        </p:nvSpPr>
        <p:spPr>
          <a:xfrm>
            <a:off x="1318939" y="2121784"/>
            <a:ext cx="96339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9144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Социальность с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мысла: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ЗАЧЕМ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 это преподаю?.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E94D8D-BBBA-804C-9B1E-35F8553563E0}"/>
              </a:ext>
            </a:extLst>
          </p:cNvPr>
          <p:cNvSpPr txBox="1"/>
          <p:nvPr/>
        </p:nvSpPr>
        <p:spPr>
          <a:xfrm>
            <a:off x="3049657" y="3131660"/>
            <a:ext cx="60926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изучении любых предметов, мощным мотивирующим фактором могут стать цели, интегрирующие теоретические знания с окружающей жизнью, с историей, культурой.</a:t>
            </a:r>
          </a:p>
        </p:txBody>
      </p:sp>
    </p:spTree>
    <p:extLst>
      <p:ext uri="{BB962C8B-B14F-4D97-AF65-F5344CB8AC3E}">
        <p14:creationId xmlns:p14="http://schemas.microsoft.com/office/powerpoint/2010/main" val="4006339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7548D82-C389-1343-A0AA-A9D0D78B6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313486"/>
              </p:ext>
            </p:extLst>
          </p:nvPr>
        </p:nvGraphicFramePr>
        <p:xfrm>
          <a:off x="895739" y="1005427"/>
          <a:ext cx="9759820" cy="4426522"/>
        </p:xfrm>
        <a:graphic>
          <a:graphicData uri="http://schemas.openxmlformats.org/drawingml/2006/table">
            <a:tbl>
              <a:tblPr firstRow="1" firstCol="1" bandRow="1"/>
              <a:tblGrid>
                <a:gridCol w="1810139">
                  <a:extLst>
                    <a:ext uri="{9D8B030D-6E8A-4147-A177-3AD203B41FA5}">
                      <a16:colId xmlns:a16="http://schemas.microsoft.com/office/drawing/2014/main" val="4189705483"/>
                    </a:ext>
                  </a:extLst>
                </a:gridCol>
                <a:gridCol w="7949681">
                  <a:extLst>
                    <a:ext uri="{9D8B030D-6E8A-4147-A177-3AD203B41FA5}">
                      <a16:colId xmlns:a16="http://schemas.microsoft.com/office/drawing/2014/main" val="38213099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ЗНАНИЯ, НАУКА, КУЛЬТУРА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акцентирует роль предметных знаний в жизни общества и отдельного человека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Показывает и создает условия для осознания учащимися 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роли предметных знаний в социально-экономическом,  социально-культурном развитии государства, для его позиции в мире, для сохранения его  духовности, целостности и национальной безопасности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имеет и использует 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медиа-сопровождение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учебного процесса с указанным содержанием: тексты, видеоматериалы и т.д.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989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656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387150" y="582067"/>
            <a:ext cx="9417699" cy="569386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kumimoji="0" lang="ru-RU" sz="2800" b="1" dirty="0"/>
              <a:t>    «Вместе с классом вы собрали и сдали больше всех макулатуры.</a:t>
            </a:r>
          </a:p>
          <a:p>
            <a:r>
              <a:rPr kumimoji="0" lang="ru-RU" sz="2800" b="1" dirty="0"/>
              <a:t>      Б</a:t>
            </a:r>
            <a:r>
              <a:rPr kumimoji="0" lang="ru-RU" sz="2800" b="1" i="1" u="sng" dirty="0"/>
              <a:t>о</a:t>
            </a:r>
            <a:r>
              <a:rPr kumimoji="0" lang="ru-RU" sz="2800" b="1" dirty="0"/>
              <a:t>льшую часть денег вы перевели на счет дома для престарелых, а немного денег оставили, чтобы отпраздновать такое событие.</a:t>
            </a:r>
          </a:p>
          <a:p>
            <a:r>
              <a:rPr kumimoji="0" lang="ru-RU" sz="2800" b="1" dirty="0"/>
              <a:t>      Тебе дали эти деньги и сказали, чтобы ты купил на все деньги пиццу. </a:t>
            </a:r>
          </a:p>
          <a:p>
            <a:r>
              <a:rPr kumimoji="0" lang="ru-RU" sz="2800" b="1" dirty="0"/>
              <a:t>В магазине оказалось два вида пиццы одинакового сорта:</a:t>
            </a:r>
          </a:p>
          <a:p>
            <a:pPr algn="ctr">
              <a:buFont typeface="Arial" charset="0"/>
              <a:buChar char="•"/>
            </a:pPr>
            <a:r>
              <a:rPr kumimoji="0" lang="ru-RU" sz="2800" b="1" dirty="0"/>
              <a:t>10 см в диаметре стоит 10 рублей, </a:t>
            </a:r>
          </a:p>
          <a:p>
            <a:pPr algn="ctr">
              <a:buFont typeface="Arial" charset="0"/>
              <a:buChar char="•"/>
            </a:pPr>
            <a:r>
              <a:rPr kumimoji="0" lang="ru-RU" sz="2800" b="1" dirty="0"/>
              <a:t>20 см в диаметре стоит 20 рублей.</a:t>
            </a:r>
          </a:p>
          <a:p>
            <a:endParaRPr kumimoji="0" lang="ru-RU" sz="2800" b="1" dirty="0"/>
          </a:p>
          <a:p>
            <a:r>
              <a:rPr kumimoji="0" lang="ru-RU" sz="2800" b="1" dirty="0"/>
              <a:t>Какую пиццу ты будешь покупать? </a:t>
            </a:r>
          </a:p>
          <a:p>
            <a:r>
              <a:rPr kumimoji="0" lang="ru-RU" sz="2800" b="1" dirty="0"/>
              <a:t>Докажи математически</a:t>
            </a:r>
          </a:p>
        </p:txBody>
      </p:sp>
    </p:spTree>
    <p:extLst>
      <p:ext uri="{BB962C8B-B14F-4D97-AF65-F5344CB8AC3E}">
        <p14:creationId xmlns:p14="http://schemas.microsoft.com/office/powerpoint/2010/main" val="3168885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8500" y="571500"/>
            <a:ext cx="7143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457200"/>
            <a:r>
              <a:rPr lang="ru-RU" sz="2400" b="1">
                <a:solidFill>
                  <a:prstClr val="black"/>
                </a:solidFill>
                <a:latin typeface="Calibri" charset="0"/>
              </a:rPr>
              <a:t>«Образование оказывает серьезное влияние на социально-экономическое, социально-культурное развитие государства, его позиции в мире, его целостность и национальную безопасность».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95312" y="267672"/>
            <a:ext cx="271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defTabSz="457200" eaLnBrk="1" hangingPunct="1"/>
            <a:r>
              <a:rPr lang="ru-RU" b="1" dirty="0">
                <a:solidFill>
                  <a:prstClr val="black"/>
                </a:solidFill>
                <a:latin typeface="Calibri" charset="0"/>
              </a:rPr>
              <a:t>2013-2019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52625" y="2143125"/>
          <a:ext cx="8358188" cy="4423410"/>
        </p:xfrm>
        <a:graphic>
          <a:graphicData uri="http://schemas.openxmlformats.org/drawingml/2006/table">
            <a:tbl>
              <a:tblPr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0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</a:rPr>
                        <a:t>социально-экономическое   развитие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</a:rPr>
                        <a:t>социально-культурное развитие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</a:rPr>
                        <a:t>целостность и национальная безопасность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позиции в мире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Математика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</a:rPr>
                        <a:t>Физика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</a:rPr>
                        <a:t>Химия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Биология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</a:rPr>
                        <a:t>Русский язык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Литература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История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и др.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24496" y="4071942"/>
            <a:ext cx="92869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ru-RU" sz="9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?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 flipV="1">
            <a:off x="3810000" y="3857625"/>
            <a:ext cx="571500" cy="714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 flipV="1">
            <a:off x="3810000" y="4214814"/>
            <a:ext cx="571500" cy="714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 flipV="1">
            <a:off x="7310438" y="5072064"/>
            <a:ext cx="571500" cy="714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 flipV="1">
            <a:off x="3810000" y="4643439"/>
            <a:ext cx="571500" cy="714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3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F2A617C-C5FD-7B4D-8190-89FF1BFF1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171635"/>
              </p:ext>
            </p:extLst>
          </p:nvPr>
        </p:nvGraphicFramePr>
        <p:xfrm>
          <a:off x="1026121" y="1085945"/>
          <a:ext cx="10139757" cy="4686110"/>
        </p:xfrm>
        <a:graphic>
          <a:graphicData uri="http://schemas.openxmlformats.org/drawingml/2006/table">
            <a:tbl>
              <a:tblPr firstRow="1" firstCol="1" bandRow="1"/>
              <a:tblGrid>
                <a:gridCol w="1940768">
                  <a:extLst>
                    <a:ext uri="{9D8B030D-6E8A-4147-A177-3AD203B41FA5}">
                      <a16:colId xmlns:a16="http://schemas.microsoft.com/office/drawing/2014/main" val="4271601275"/>
                    </a:ext>
                  </a:extLst>
                </a:gridCol>
                <a:gridCol w="8198989">
                  <a:extLst>
                    <a:ext uri="{9D8B030D-6E8A-4147-A177-3AD203B41FA5}">
                      <a16:colId xmlns:a16="http://schemas.microsoft.com/office/drawing/2014/main" val="5675682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ТРУД, ПРОФЕССИЯ, КОМПЕТЕНТНОСТЬ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реализует в учебном процессе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принцип распределенной ответственности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вкупе с критериальным оцениванием (сообщает и </a:t>
                      </a:r>
                      <a:r>
                        <a:rPr lang="ru-RU" sz="2000" b="1" dirty="0">
                          <a:solidFill>
                            <a:srgbClr val="8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разрабатывает вместе с учащимися цели обучения и критерии оценивания),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позволяет ему взращивать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самостоятельность и 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саморегуляцию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своих учащихся.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акцентирует в содержании своего предмета 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фактологию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необходимую для выбора профессии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Организует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социально-значимые формы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предметной деятельности.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Проводит специальные курсы, занятия, экскурсии, классные часы 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профориентационного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содержания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Учитель имеет и использует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медиа-сопровождение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учебного процесса с указанным содержанием: тексты, видеоматериалы и т.д.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078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801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16715" y="5139865"/>
            <a:ext cx="38868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13-14 января 2001 года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 Будапешт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(Венгрия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63373" y="4396255"/>
            <a:ext cx="5108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Профессор Дайана Хесс  (США)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25889" y="1076447"/>
            <a:ext cx="733777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«Шесть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важнейших принципов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оценивания»</a:t>
            </a:r>
          </a:p>
        </p:txBody>
      </p:sp>
      <p:pic>
        <p:nvPicPr>
          <p:cNvPr id="9" name="Изображение 8" descr="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27" y="4271214"/>
            <a:ext cx="2877724" cy="215829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912469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6242" y="2194061"/>
            <a:ext cx="8943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Критерии и стратегия оценивания должны быть сообщены учащимся заранее. Оценивание должно быть открытым.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30106" y="3100991"/>
            <a:ext cx="7501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Нужно привлекать самих учеников к разработке критериев и стратегии оценивания, а также к проведению оценивания. Тогда это делает процесс оценивания «своим», демократическим и справедливым для учащихся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158897"/>
            <a:ext cx="10317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8F000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Итак, «революционный» вопрос: Как и когда я сообщу учащимся «что» и «как» я буду оценивать? Могу ли я вместе с учащимися разработать критерии и стратегию оценивания, а также провести оценивание вместе?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55003" y="171612"/>
            <a:ext cx="828199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Пятый великий принцип,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он же «революционный»: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«Открытость/демократичность»  </a:t>
            </a:r>
          </a:p>
        </p:txBody>
      </p:sp>
      <p:pic>
        <p:nvPicPr>
          <p:cNvPr id="7" name="Изображение 6" descr="Team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73" y="3265807"/>
            <a:ext cx="2321632" cy="1741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C57A0-1E02-6A49-8CC0-E51122AC695D}"/>
              </a:ext>
            </a:extLst>
          </p:cNvPr>
          <p:cNvSpPr txBox="1"/>
          <p:nvPr/>
        </p:nvSpPr>
        <p:spPr>
          <a:xfrm rot="20824281">
            <a:off x="2985041" y="2369145"/>
            <a:ext cx="6221918" cy="2246769"/>
          </a:xfrm>
          <a:prstGeom prst="rect">
            <a:avLst/>
          </a:prstGeom>
          <a:solidFill>
            <a:srgbClr val="E5E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РЕАЛИЗУЕМ ПРИНЦИП РАСПРЕДЕЛЕННОЙ ОТВЕТСТВЕННОСТИ, ОБУЧАЕМ САМООЦЕНИВАНИЮ</a:t>
            </a:r>
          </a:p>
        </p:txBody>
      </p:sp>
    </p:spTree>
    <p:extLst>
      <p:ext uri="{BB962C8B-B14F-4D97-AF65-F5344CB8AC3E}">
        <p14:creationId xmlns:p14="http://schemas.microsoft.com/office/powerpoint/2010/main" val="35633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2"/>
          <p:cNvSpPr>
            <a:spLocks noChangeArrowheads="1"/>
          </p:cNvSpPr>
          <p:nvPr/>
        </p:nvSpPr>
        <p:spPr bwMode="auto">
          <a:xfrm>
            <a:off x="7596189" y="500063"/>
            <a:ext cx="2663825" cy="3600450"/>
          </a:xfrm>
          <a:prstGeom prst="foldedCorner">
            <a:avLst>
              <a:gd name="adj" fmla="val 1471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Регулятивные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УУД и применение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Компетентностные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задачи)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940" name="AutoShape 3"/>
          <p:cNvSpPr>
            <a:spLocks noChangeArrowheads="1"/>
          </p:cNvSpPr>
          <p:nvPr/>
        </p:nvSpPr>
        <p:spPr bwMode="auto">
          <a:xfrm>
            <a:off x="5595939" y="1714500"/>
            <a:ext cx="2930525" cy="3600450"/>
          </a:xfrm>
          <a:prstGeom prst="foldedCorner">
            <a:avLst>
              <a:gd name="adj" fmla="val 45648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   Коммуникативные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УУД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332" name="AutoShape 4"/>
          <p:cNvSpPr>
            <a:spLocks noChangeArrowheads="1"/>
          </p:cNvSpPr>
          <p:nvPr/>
        </p:nvSpPr>
        <p:spPr bwMode="auto">
          <a:xfrm>
            <a:off x="3738564" y="2357438"/>
            <a:ext cx="2663825" cy="3600450"/>
          </a:xfrm>
          <a:prstGeom prst="foldedCorner">
            <a:avLst>
              <a:gd name="adj" fmla="val 1471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Познавательные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УУД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942" name="AutoShape 5"/>
          <p:cNvSpPr>
            <a:spLocks noChangeArrowheads="1"/>
          </p:cNvSpPr>
          <p:nvPr/>
        </p:nvSpPr>
        <p:spPr bwMode="auto">
          <a:xfrm>
            <a:off x="1992314" y="3068638"/>
            <a:ext cx="2663825" cy="3371852"/>
          </a:xfrm>
          <a:prstGeom prst="foldedCorner">
            <a:avLst>
              <a:gd name="adj" fmla="val 14718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Знания,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понимание</a:t>
            </a:r>
          </a:p>
        </p:txBody>
      </p:sp>
      <p:sp>
        <p:nvSpPr>
          <p:cNvPr id="39943" name="WordArt 6"/>
          <p:cNvSpPr>
            <a:spLocks noChangeArrowheads="1" noChangeShapeType="1" noTextEdit="1"/>
          </p:cNvSpPr>
          <p:nvPr/>
        </p:nvSpPr>
        <p:spPr bwMode="auto">
          <a:xfrm>
            <a:off x="2153518" y="553284"/>
            <a:ext cx="3168650" cy="1873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по каждой теме</a:t>
            </a:r>
          </a:p>
        </p:txBody>
      </p:sp>
      <p:sp>
        <p:nvSpPr>
          <p:cNvPr id="39944" name="WordArt 7"/>
          <p:cNvSpPr>
            <a:spLocks noChangeArrowheads="1" noChangeShapeType="1" noTextEdit="1"/>
          </p:cNvSpPr>
          <p:nvPr/>
        </p:nvSpPr>
        <p:spPr bwMode="auto">
          <a:xfrm>
            <a:off x="7701758" y="4570512"/>
            <a:ext cx="3382963" cy="16113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6551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по каждому предмету </a:t>
            </a:r>
          </a:p>
        </p:txBody>
      </p:sp>
      <p:sp>
        <p:nvSpPr>
          <p:cNvPr id="39945" name="Левая фигурная скобка 7"/>
          <p:cNvSpPr>
            <a:spLocks/>
          </p:cNvSpPr>
          <p:nvPr/>
        </p:nvSpPr>
        <p:spPr bwMode="auto">
          <a:xfrm rot="3425643">
            <a:off x="4226865" y="-843539"/>
            <a:ext cx="357188" cy="6178551"/>
          </a:xfrm>
          <a:prstGeom prst="leftBrace">
            <a:avLst>
              <a:gd name="adj1" fmla="val 55097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946" name="Левая фигурная скобка 8"/>
          <p:cNvSpPr>
            <a:spLocks/>
          </p:cNvSpPr>
          <p:nvPr/>
        </p:nvSpPr>
        <p:spPr bwMode="auto">
          <a:xfrm rot="13877372">
            <a:off x="7797007" y="1697832"/>
            <a:ext cx="357187" cy="6178550"/>
          </a:xfrm>
          <a:prstGeom prst="leftBrace">
            <a:avLst>
              <a:gd name="adj1" fmla="val 55097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938" name="TextBox 9"/>
          <p:cNvSpPr txBox="1">
            <a:spLocks noChangeArrowheads="1"/>
          </p:cNvSpPr>
          <p:nvPr/>
        </p:nvSpPr>
        <p:spPr bwMode="auto">
          <a:xfrm>
            <a:off x="453230" y="22130"/>
            <a:ext cx="752237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A30003"/>
                </a:solidFill>
                <a:effectLst/>
                <a:uLnTx/>
                <a:uFillTx/>
                <a:latin typeface="Arial" charset="0"/>
                <a:cs typeface="Arial" charset="0"/>
              </a:rPr>
              <a:t>Контрольные работы  в формате ФГОС</a:t>
            </a:r>
          </a:p>
        </p:txBody>
      </p:sp>
    </p:spTree>
    <p:extLst>
      <p:ext uri="{BB962C8B-B14F-4D97-AF65-F5344CB8AC3E}">
        <p14:creationId xmlns:p14="http://schemas.microsoft.com/office/powerpoint/2010/main" val="39955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  <p:bldP spid="99332" grpId="0" animBg="1"/>
      <p:bldP spid="39942" grpId="0" animBg="1"/>
      <p:bldP spid="39943" grpId="0"/>
      <p:bldP spid="39944" grpId="0"/>
      <p:bldP spid="39945" grpId="0" animBg="1"/>
      <p:bldP spid="399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F128E781-657E-AA4C-BA1A-B2F71EFCBBF7}"/>
              </a:ext>
            </a:extLst>
          </p:cNvPr>
          <p:cNvSpPr/>
          <p:nvPr/>
        </p:nvSpPr>
        <p:spPr>
          <a:xfrm>
            <a:off x="4167187" y="1214437"/>
            <a:ext cx="3857625" cy="38576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94874-6A2B-5942-8F35-42A2BC387969}"/>
              </a:ext>
            </a:extLst>
          </p:cNvPr>
          <p:cNvSpPr txBox="1"/>
          <p:nvPr/>
        </p:nvSpPr>
        <p:spPr>
          <a:xfrm>
            <a:off x="1816581" y="495301"/>
            <a:ext cx="7864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Образовательные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8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«по ФГОС»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2F75F39-861E-2143-B03D-994793DDC922}"/>
              </a:ext>
            </a:extLst>
          </p:cNvPr>
          <p:cNvCxnSpPr/>
          <p:nvPr/>
        </p:nvCxnSpPr>
        <p:spPr>
          <a:xfrm rot="5400000">
            <a:off x="5595939" y="1857376"/>
            <a:ext cx="1785937" cy="785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5A34B6D-34D2-E242-9DC9-959D19DD862D}"/>
              </a:ext>
            </a:extLst>
          </p:cNvPr>
          <p:cNvCxnSpPr>
            <a:stCxn id="2" idx="2"/>
          </p:cNvCxnSpPr>
          <p:nvPr/>
        </p:nvCxnSpPr>
        <p:spPr>
          <a:xfrm rot="10800000" flipH="1" flipV="1">
            <a:off x="4167186" y="3143250"/>
            <a:ext cx="1928812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61FFD0F-CFB2-FE4B-B016-081AE9175518}"/>
              </a:ext>
            </a:extLst>
          </p:cNvPr>
          <p:cNvCxnSpPr/>
          <p:nvPr/>
        </p:nvCxnSpPr>
        <p:spPr>
          <a:xfrm rot="16200000" flipV="1">
            <a:off x="5810251" y="3429001"/>
            <a:ext cx="1643063" cy="1071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74" name="TextBox 19">
            <a:extLst>
              <a:ext uri="{FF2B5EF4-FFF2-40B4-BE49-F238E27FC236}">
                <a16:creationId xmlns:a16="http://schemas.microsoft.com/office/drawing/2014/main" id="{A2CD0C15-AC8E-9344-A272-95BACEA76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39" y="1928813"/>
            <a:ext cx="185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Предметные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(знания)</a:t>
            </a:r>
          </a:p>
        </p:txBody>
      </p:sp>
      <p:sp>
        <p:nvSpPr>
          <p:cNvPr id="109575" name="TextBox 20">
            <a:extLst>
              <a:ext uri="{FF2B5EF4-FFF2-40B4-BE49-F238E27FC236}">
                <a16:creationId xmlns:a16="http://schemas.microsoft.com/office/drawing/2014/main" id="{5F14F116-DAC2-0B40-B9C5-0596019F0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2786063"/>
            <a:ext cx="178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Метапред-метные (УУД)</a:t>
            </a:r>
          </a:p>
        </p:txBody>
      </p:sp>
      <p:sp>
        <p:nvSpPr>
          <p:cNvPr id="109576" name="TextBox 21">
            <a:extLst>
              <a:ext uri="{FF2B5EF4-FFF2-40B4-BE49-F238E27FC236}">
                <a16:creationId xmlns:a16="http://schemas.microsoft.com/office/drawing/2014/main" id="{BE7CD539-F16E-3A48-BBC3-77DC86F63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814" y="3429001"/>
            <a:ext cx="1857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Личностные (отношение, позиция)</a:t>
            </a:r>
          </a:p>
        </p:txBody>
      </p:sp>
    </p:spTree>
    <p:extLst>
      <p:ext uri="{BB962C8B-B14F-4D97-AF65-F5344CB8AC3E}">
        <p14:creationId xmlns:p14="http://schemas.microsoft.com/office/powerpoint/2010/main" val="931714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555693"/>
              </p:ext>
            </p:extLst>
          </p:nvPr>
        </p:nvGraphicFramePr>
        <p:xfrm>
          <a:off x="447869" y="348256"/>
          <a:ext cx="11196736" cy="5823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6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9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1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808">
                <a:tc gridSpan="2"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Макет контрольной работы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  ______ Класс _____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Тема_____________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348">
                <a:tc gridSpan="2"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Предметные результаты: 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Задания, выявляющие обязательный уровень владения предметными знаниями темы </a:t>
                      </a:r>
                    </a:p>
                    <a:p>
                      <a:pPr marL="0" indent="0">
                        <a:lnSpc>
                          <a:spcPct val="50000"/>
                        </a:lnSpc>
                        <a:buNone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dirty="0">
                          <a:solidFill>
                            <a:srgbClr val="8C0000"/>
                          </a:solidFill>
                          <a:latin typeface="+mn-lt"/>
                          <a:ea typeface="Arial" charset="0"/>
                          <a:cs typeface="Times New Roman" charset="0"/>
                        </a:rPr>
                        <a:t>Знать…,  уметь… (алгоритмы),</a:t>
                      </a:r>
                      <a:r>
                        <a:rPr lang="ru-RU" sz="1600" b="1" i="1" baseline="0" dirty="0">
                          <a:solidFill>
                            <a:srgbClr val="8C0000"/>
                          </a:solidFill>
                          <a:latin typeface="+mn-lt"/>
                          <a:ea typeface="Arial" charset="0"/>
                          <a:cs typeface="Times New Roman" charset="0"/>
                        </a:rPr>
                        <a:t> </a:t>
                      </a:r>
                      <a:r>
                        <a:rPr lang="ru-RU" sz="1600" b="1" i="1" dirty="0">
                          <a:solidFill>
                            <a:srgbClr val="8C0000"/>
                          </a:solidFill>
                          <a:latin typeface="+mn-lt"/>
                          <a:ea typeface="Arial" charset="0"/>
                          <a:cs typeface="Times New Roman" charset="0"/>
                        </a:rPr>
                        <a:t>иметь представление</a:t>
                      </a:r>
                      <a:endParaRPr lang="ru-RU" sz="1600" dirty="0">
                        <a:solidFill>
                          <a:srgbClr val="8C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1834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Метапредметные результаты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2. Задания, выявляющее уровень сформированности познавательных универсальных учебных действий (УУД) </a:t>
                      </a:r>
                      <a:br>
                        <a:rPr lang="ru-RU" sz="18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</a:br>
                      <a:r>
                        <a:rPr lang="ru-RU" sz="18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на предметном материале данной темы</a:t>
                      </a:r>
                    </a:p>
                    <a:p>
                      <a:pPr>
                        <a:lnSpc>
                          <a:spcPct val="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solidFill>
                            <a:srgbClr val="8C0000"/>
                          </a:solidFill>
                          <a:latin typeface="+mn-lt"/>
                          <a:ea typeface="Arial" charset="0"/>
                          <a:cs typeface="Times New Roman" charset="0"/>
                        </a:rPr>
                        <a:t>Уметь… (логические мыслительные умения, умение преобразовывать</a:t>
                      </a:r>
                      <a:r>
                        <a:rPr lang="ru-RU" sz="1600" b="1" i="1" baseline="0" dirty="0">
                          <a:solidFill>
                            <a:srgbClr val="8C0000"/>
                          </a:solidFill>
                          <a:latin typeface="+mn-lt"/>
                          <a:ea typeface="Arial" charset="0"/>
                          <a:cs typeface="Times New Roman" charset="0"/>
                        </a:rPr>
                        <a:t> информацию)</a:t>
                      </a:r>
                      <a:endParaRPr lang="ru-RU" sz="1600" b="1" i="1" dirty="0">
                        <a:solidFill>
                          <a:srgbClr val="8C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51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3. Задание, выявляющее уровень коммуникативных УУД на предметном материале данной темы</a:t>
                      </a:r>
                      <a:endParaRPr lang="ru-RU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dirty="0">
                          <a:solidFill>
                            <a:srgbClr val="8C0000"/>
                          </a:solidFill>
                        </a:rPr>
                        <a:t>Уметь рассуждать, доказывать,</a:t>
                      </a:r>
                      <a:r>
                        <a:rPr lang="ru-RU" sz="1600" b="1" i="1" baseline="0" dirty="0">
                          <a:solidFill>
                            <a:srgbClr val="8C0000"/>
                          </a:solidFill>
                        </a:rPr>
                        <a:t> задавать вопросы, использовать речь в познавательной деятельности</a:t>
                      </a:r>
                      <a:endParaRPr lang="ru-RU" sz="1600" b="1" i="1" dirty="0">
                        <a:solidFill>
                          <a:srgbClr val="8C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38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4. Задание, выявляющее способность решать компетентностные задачи /уровень регулятивных УУД на предметном материале данной темы</a:t>
                      </a:r>
                      <a:endParaRPr lang="ru-RU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>
                        <a:lnSpc>
                          <a:spcPct val="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dirty="0">
                          <a:solidFill>
                            <a:srgbClr val="8C0000"/>
                          </a:solidFill>
                        </a:rPr>
                        <a:t>Уметь реализовать полученные знания в новых условиях, использовать</a:t>
                      </a:r>
                      <a:r>
                        <a:rPr lang="ru-RU" sz="1600" b="1" i="1" baseline="0" dirty="0">
                          <a:solidFill>
                            <a:srgbClr val="8C0000"/>
                          </a:solidFill>
                        </a:rPr>
                        <a:t> эти знания на практике</a:t>
                      </a:r>
                      <a:endParaRPr lang="ru-RU" sz="1600" b="1" i="1" dirty="0">
                        <a:solidFill>
                          <a:srgbClr val="8C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656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2021" y="544969"/>
            <a:ext cx="7228001" cy="10552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Категории, </a:t>
            </a:r>
            <a:b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подлежащие оцениванию: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814" y="1567545"/>
            <a:ext cx="10858499" cy="4163785"/>
          </a:xfr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/>
          <a:lstStyle/>
          <a:p>
            <a:r>
              <a:rPr lang="ru-RU" sz="2800" dirty="0"/>
              <a:t>Знание и понимание</a:t>
            </a:r>
          </a:p>
          <a:p>
            <a:r>
              <a:rPr lang="ru-RU" sz="2800" dirty="0"/>
              <a:t>Мышление и работа с информацией (использование приемов критического и креативного мышления, планирование, обобщение, сбор и организация информации, интерпретация, анализ, синтез)</a:t>
            </a:r>
          </a:p>
          <a:p>
            <a:r>
              <a:rPr lang="ru-RU" sz="2800" dirty="0"/>
              <a:t>Коммуникация (передача знаний через разные формы текста)</a:t>
            </a:r>
          </a:p>
          <a:p>
            <a:r>
              <a:rPr lang="ru-RU" sz="2800" dirty="0"/>
              <a:t>Применение (использование знаний и умений для установления внутренних и внешних связей)</a:t>
            </a:r>
          </a:p>
        </p:txBody>
      </p:sp>
    </p:spTree>
    <p:extLst>
      <p:ext uri="{BB962C8B-B14F-4D97-AF65-F5344CB8AC3E}">
        <p14:creationId xmlns:p14="http://schemas.microsoft.com/office/powerpoint/2010/main" val="3440051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98" name="Text Box 46"/>
          <p:cNvSpPr txBox="1">
            <a:spLocks noChangeArrowheads="1"/>
          </p:cNvSpPr>
          <p:nvPr/>
        </p:nvSpPr>
        <p:spPr bwMode="auto">
          <a:xfrm>
            <a:off x="1524000" y="378152"/>
            <a:ext cx="9144000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Дневник индивидуального прогресса обучающегося</a:t>
            </a:r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1919287" y="1341438"/>
          <a:ext cx="9020854" cy="4876800"/>
        </p:xfrm>
        <a:graphic>
          <a:graphicData uri="http://schemas.openxmlformats.org/drawingml/2006/table">
            <a:tbl>
              <a:tblPr/>
              <a:tblGrid>
                <a:gridCol w="12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3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93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2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 темы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Предметные результаты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Метапредметные результаты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Познава-тельны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УУД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Коммуни-кативные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УУД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Регуляти-вные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УУД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 № 1.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 № 2.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 № 3.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 № 4.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557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003738-5805-B542-B6CA-DA207D381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146050"/>
            <a:ext cx="120269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71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37D00-87BE-9240-A07F-5C3FC31CD60A}"/>
              </a:ext>
            </a:extLst>
          </p:cNvPr>
          <p:cNvSpPr txBox="1"/>
          <p:nvPr/>
        </p:nvSpPr>
        <p:spPr>
          <a:xfrm>
            <a:off x="223934" y="1096081"/>
            <a:ext cx="113273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/>
            <a:r>
              <a:rPr lang="ru-RU" sz="3200" b="1" dirty="0">
                <a:solidFill>
                  <a:srgbClr val="7000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на уроке – создание условий для становления личностных качеств обучающегося</a:t>
            </a:r>
            <a:endParaRPr lang="ru-RU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01147-518B-2E43-BAA5-7830EABCCF13}"/>
              </a:ext>
            </a:extLst>
          </p:cNvPr>
          <p:cNvSpPr txBox="1"/>
          <p:nvPr/>
        </p:nvSpPr>
        <p:spPr>
          <a:xfrm>
            <a:off x="1279005" y="2378319"/>
            <a:ext cx="96339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/>
            <a:r>
              <a:rPr lang="ru-RU" sz="3200" b="1" dirty="0">
                <a:solidFill>
                  <a:srgbClr val="7000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Личностные образовательные результаты, прописанные во ФГОС, определяют направление, цели педагогической деятельности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(ЗАЧЕМ?)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B1520A-E8C7-D64B-AD9F-E85B7FB92BB6}"/>
              </a:ext>
            </a:extLst>
          </p:cNvPr>
          <p:cNvSpPr txBox="1"/>
          <p:nvPr/>
        </p:nvSpPr>
        <p:spPr>
          <a:xfrm>
            <a:off x="1279005" y="4283666"/>
            <a:ext cx="963398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/>
            <a:r>
              <a:rPr lang="ru-RU" sz="3200" b="1" dirty="0">
                <a:solidFill>
                  <a:srgbClr val="8C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 выбор форм и видов учебной работы для достижения этих личностных результатов осуществляет сам учитель / + вместе с учеником </a:t>
            </a:r>
            <a:r>
              <a:rPr lang="ru-RU" sz="3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(ЧТО и КАК?)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948D72-CFD7-6241-8687-67941173A797}"/>
              </a:ext>
            </a:extLst>
          </p:cNvPr>
          <p:cNvSpPr txBox="1"/>
          <p:nvPr/>
        </p:nvSpPr>
        <p:spPr>
          <a:xfrm>
            <a:off x="3620277" y="286656"/>
            <a:ext cx="3672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/>
            <a:r>
              <a:rPr lang="ru-RU" sz="3200" b="1" dirty="0">
                <a:solidFill>
                  <a:srgbClr val="7000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ВЫВОДЫ.</a:t>
            </a:r>
          </a:p>
        </p:txBody>
      </p:sp>
    </p:spTree>
    <p:extLst>
      <p:ext uri="{BB962C8B-B14F-4D97-AF65-F5344CB8AC3E}">
        <p14:creationId xmlns:p14="http://schemas.microsoft.com/office/powerpoint/2010/main" val="138933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0081" y="243681"/>
            <a:ext cx="8351838" cy="63706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1. Дисциплинированный…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2. Неровно успевающий…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3. Организованный…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4. Выбивающийся из общего темпа…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5. Эрудированный…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6. Странный в поведении, не всегда понятный…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7. Коллективист…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8. Выскакивающий на уроке с нелепыми замечаниями…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9. Стабильно успевающий (всегда хорошо учится)…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10. Занятый своими делами (индивидуалист)…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11. Быстро, на лету схватывающий…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12. Не умеющий общаться. Конфликтный….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13. Легко общающийся. Приятный в общении…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14. Иногда тугодум, не может понять очевидного…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15. Ясно, понятно для всех выражающий свои мысли…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16. Не всегда подчиняющийся большинству или официальному руководству…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D01B21-80F3-4648-9FC5-3A43330E13C3}"/>
              </a:ext>
            </a:extLst>
          </p:cNvPr>
          <p:cNvSpPr txBox="1"/>
          <p:nvPr/>
        </p:nvSpPr>
        <p:spPr>
          <a:xfrm>
            <a:off x="8150087" y="243681"/>
            <a:ext cx="3578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8C0000"/>
                </a:solidFill>
              </a:rPr>
              <a:t> ВЫБЕРИТЕ  СЕБЕ  ученика – определите его 5  характеристик </a:t>
            </a:r>
          </a:p>
        </p:txBody>
      </p:sp>
    </p:spTree>
    <p:extLst>
      <p:ext uri="{BB962C8B-B14F-4D97-AF65-F5344CB8AC3E}">
        <p14:creationId xmlns:p14="http://schemas.microsoft.com/office/powerpoint/2010/main" val="16991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5176" y="215612"/>
            <a:ext cx="2550498" cy="584776"/>
          </a:xfrm>
          <a:prstGeom prst="rect">
            <a:avLst/>
          </a:prstGeom>
          <a:solidFill>
            <a:srgbClr val="FFFFFF"/>
          </a:solidFill>
          <a:ln>
            <a:solidFill>
              <a:srgbClr val="1B4853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Результаты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7765" y="800388"/>
            <a:ext cx="4282141" cy="3539430"/>
          </a:xfrm>
          <a:prstGeom prst="rect">
            <a:avLst/>
          </a:prstGeom>
          <a:solidFill>
            <a:srgbClr val="FFFFFF"/>
          </a:solidFill>
          <a:ln>
            <a:solidFill>
              <a:srgbClr val="1B485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Характеристики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 нечетными номерами описывают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успешных и удобных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для учителя детей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6170" y="934238"/>
            <a:ext cx="4282141" cy="3539430"/>
          </a:xfrm>
          <a:prstGeom prst="rect">
            <a:avLst/>
          </a:prstGeom>
          <a:solidFill>
            <a:srgbClr val="FFFFFF"/>
          </a:solidFill>
          <a:ln>
            <a:solidFill>
              <a:srgbClr val="1B485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Характеристики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 четными номерами описывают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проблемных и «неудобных»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для учителя детей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4439" y="4917584"/>
            <a:ext cx="7909537" cy="1569660"/>
          </a:xfrm>
          <a:prstGeom prst="rect">
            <a:avLst/>
          </a:prstGeom>
          <a:solidFill>
            <a:srgbClr val="FFFFFF"/>
          </a:solidFill>
          <a:ln>
            <a:solidFill>
              <a:srgbClr val="1B4853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Вопрос: в какой группе детей больше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будущих изобретателей, гениев,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успешных профессионалов?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F2E855-0DE9-3D4B-8FDE-0AB99C3B3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68" y="4676424"/>
            <a:ext cx="2633593" cy="18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Прямоугольник 1">
            <a:extLst>
              <a:ext uri="{FF2B5EF4-FFF2-40B4-BE49-F238E27FC236}">
                <a16:creationId xmlns:a16="http://schemas.microsoft.com/office/drawing/2014/main" id="{AEAC66BE-5F8F-0342-87B7-9DE4D7F37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" y="928689"/>
            <a:ext cx="952404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 … Все эти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8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три качества —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8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обширные знания, привычка мыслить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8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благородство чувств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—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необходимы для того, чтобы человек был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8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образованным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полном смысле слова.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 кого мало познаний, тот невежда; у кого ум не привык мыслить, тот груб или тупоумен; у кого нет благородных чувств, тот человек дурной».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FBAEA750-60F1-A349-94A8-9C0B6F096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004" y="272278"/>
            <a:ext cx="2143125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14124E-7DF3-D543-860D-90C10B0AFA65}"/>
              </a:ext>
            </a:extLst>
          </p:cNvPr>
          <p:cNvSpPr/>
          <p:nvPr/>
        </p:nvSpPr>
        <p:spPr>
          <a:xfrm>
            <a:off x="2667001" y="5286375"/>
            <a:ext cx="7643813" cy="9540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Николай Гаврилович Чернышевский</a:t>
            </a:r>
          </a:p>
        </p:txBody>
      </p:sp>
    </p:spTree>
    <p:extLst>
      <p:ext uri="{BB962C8B-B14F-4D97-AF65-F5344CB8AC3E}">
        <p14:creationId xmlns:p14="http://schemas.microsoft.com/office/powerpoint/2010/main" val="336423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F128E781-657E-AA4C-BA1A-B2F71EFCBBF7}"/>
              </a:ext>
            </a:extLst>
          </p:cNvPr>
          <p:cNvSpPr/>
          <p:nvPr/>
        </p:nvSpPr>
        <p:spPr>
          <a:xfrm>
            <a:off x="4167189" y="1143001"/>
            <a:ext cx="3857625" cy="38576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94874-6A2B-5942-8F35-42A2BC387969}"/>
              </a:ext>
            </a:extLst>
          </p:cNvPr>
          <p:cNvSpPr txBox="1"/>
          <p:nvPr/>
        </p:nvSpPr>
        <p:spPr>
          <a:xfrm>
            <a:off x="2881314" y="214314"/>
            <a:ext cx="7286625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Образовательные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8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 ФГОС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2F75F39-861E-2143-B03D-994793DDC922}"/>
              </a:ext>
            </a:extLst>
          </p:cNvPr>
          <p:cNvCxnSpPr/>
          <p:nvPr/>
        </p:nvCxnSpPr>
        <p:spPr>
          <a:xfrm rot="5400000">
            <a:off x="5595939" y="1857376"/>
            <a:ext cx="1785937" cy="785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5A34B6D-34D2-E242-9DC9-959D19DD862D}"/>
              </a:ext>
            </a:extLst>
          </p:cNvPr>
          <p:cNvCxnSpPr>
            <a:stCxn id="2" idx="2"/>
          </p:cNvCxnSpPr>
          <p:nvPr/>
        </p:nvCxnSpPr>
        <p:spPr>
          <a:xfrm rot="10800000" flipH="1" flipV="1">
            <a:off x="4167188" y="3071814"/>
            <a:ext cx="1928812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61FFD0F-CFB2-FE4B-B016-081AE9175518}"/>
              </a:ext>
            </a:extLst>
          </p:cNvPr>
          <p:cNvCxnSpPr/>
          <p:nvPr/>
        </p:nvCxnSpPr>
        <p:spPr>
          <a:xfrm rot="16200000" flipV="1">
            <a:off x="5810251" y="3429001"/>
            <a:ext cx="1643063" cy="1071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74" name="TextBox 19">
            <a:extLst>
              <a:ext uri="{FF2B5EF4-FFF2-40B4-BE49-F238E27FC236}">
                <a16:creationId xmlns:a16="http://schemas.microsoft.com/office/drawing/2014/main" id="{A2CD0C15-AC8E-9344-A272-95BACEA76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39" y="1928813"/>
            <a:ext cx="185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Предметные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(знания)</a:t>
            </a:r>
          </a:p>
        </p:txBody>
      </p:sp>
      <p:sp>
        <p:nvSpPr>
          <p:cNvPr id="109575" name="TextBox 20">
            <a:extLst>
              <a:ext uri="{FF2B5EF4-FFF2-40B4-BE49-F238E27FC236}">
                <a16:creationId xmlns:a16="http://schemas.microsoft.com/office/drawing/2014/main" id="{5F14F116-DAC2-0B40-B9C5-0596019F0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2786063"/>
            <a:ext cx="178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Метапред-метные (УУД)</a:t>
            </a:r>
          </a:p>
        </p:txBody>
      </p:sp>
      <p:sp>
        <p:nvSpPr>
          <p:cNvPr id="109576" name="TextBox 21">
            <a:extLst>
              <a:ext uri="{FF2B5EF4-FFF2-40B4-BE49-F238E27FC236}">
                <a16:creationId xmlns:a16="http://schemas.microsoft.com/office/drawing/2014/main" id="{BE7CD539-F16E-3A48-BBC3-77DC86F63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814" y="3429001"/>
            <a:ext cx="1857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Личностные (отношение, позиция)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619BF64-D65F-094C-8A06-891F3411D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6" y="1428751"/>
            <a:ext cx="3616325" cy="461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«…обширные знания»</a:t>
            </a: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B827D83-7EE6-5541-ACB7-CD3087192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4" y="2143126"/>
            <a:ext cx="3825875" cy="4619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«…привычка мыслить»</a:t>
            </a: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AA7F7C8-D077-1C47-9EBC-1E95906EA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4572001"/>
            <a:ext cx="4141788" cy="461963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«…благородство чувств» </a:t>
            </a: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CD771143-1881-384A-AB0B-D80FB56AB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7" y="3605214"/>
            <a:ext cx="214312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96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8F270AB-5D15-064B-A87D-8853428BE968}"/>
              </a:ext>
            </a:extLst>
          </p:cNvPr>
          <p:cNvGraphicFramePr/>
          <p:nvPr/>
        </p:nvGraphicFramePr>
        <p:xfrm>
          <a:off x="5808269" y="1181126"/>
          <a:ext cx="6048073" cy="2808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6AAC4FE-5713-D940-8448-0F7E2225E706}"/>
              </a:ext>
            </a:extLst>
          </p:cNvPr>
          <p:cNvSpPr/>
          <p:nvPr/>
        </p:nvSpPr>
        <p:spPr>
          <a:xfrm>
            <a:off x="6265335" y="70780"/>
            <a:ext cx="556274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rPr>
              <a:t>Образовательные результаты / ФГОС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2F8796-ABBC-ED43-B047-3B8F6C3DBF3F}"/>
              </a:ext>
            </a:extLst>
          </p:cNvPr>
          <p:cNvSpPr/>
          <p:nvPr/>
        </p:nvSpPr>
        <p:spPr>
          <a:xfrm>
            <a:off x="5627078" y="554089"/>
            <a:ext cx="6325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rPr>
              <a:t>Компетентностная модель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E50B2-9273-624F-A98F-6FE12E792B79}"/>
              </a:ext>
            </a:extLst>
          </p:cNvPr>
          <p:cNvSpPr txBox="1"/>
          <p:nvPr/>
        </p:nvSpPr>
        <p:spPr>
          <a:xfrm>
            <a:off x="814832" y="1181126"/>
            <a:ext cx="245063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ОБУЧЕНИЕ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F90B61-88CC-C646-A72C-EC481BBF847C}"/>
              </a:ext>
            </a:extLst>
          </p:cNvPr>
          <p:cNvSpPr txBox="1"/>
          <p:nvPr/>
        </p:nvSpPr>
        <p:spPr>
          <a:xfrm>
            <a:off x="853264" y="2000371"/>
            <a:ext cx="245063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РАЗВИТИЕ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DDF2F-735E-DB43-879C-D5D7CB460DAB}"/>
              </a:ext>
            </a:extLst>
          </p:cNvPr>
          <p:cNvSpPr txBox="1"/>
          <p:nvPr/>
        </p:nvSpPr>
        <p:spPr>
          <a:xfrm>
            <a:off x="644256" y="2782401"/>
            <a:ext cx="311902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ВОСПИТАНИЕ</a:t>
            </a:r>
          </a:p>
        </p:txBody>
      </p:sp>
      <p:pic>
        <p:nvPicPr>
          <p:cNvPr id="9" name="Picture 2" descr="Думают дети | Образовательная социальная сеть">
            <a:extLst>
              <a:ext uri="{FF2B5EF4-FFF2-40B4-BE49-F238E27FC236}">
                <a16:creationId xmlns:a16="http://schemas.microsoft.com/office/drawing/2014/main" id="{B620B371-B135-8B49-AFA5-2D74A8856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12" y="4366340"/>
            <a:ext cx="2612633" cy="193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Изображение 5" descr="___20160209_1017312455.png">
            <a:extLst>
              <a:ext uri="{FF2B5EF4-FFF2-40B4-BE49-F238E27FC236}">
                <a16:creationId xmlns:a16="http://schemas.microsoft.com/office/drawing/2014/main" id="{84F8547A-E2BF-5A48-B04C-0183C13435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6" y="3706886"/>
            <a:ext cx="1948670" cy="28080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2A94530-174E-D848-99F6-0116A8713222}"/>
              </a:ext>
            </a:extLst>
          </p:cNvPr>
          <p:cNvSpPr/>
          <p:nvPr/>
        </p:nvSpPr>
        <p:spPr>
          <a:xfrm>
            <a:off x="0" y="184757"/>
            <a:ext cx="5250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rPr>
              <a:t>Сферы деятельности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rPr>
              <a:t>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58751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37448 0.32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24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37136 0.09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2344 -0.190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070826-97F7-8840-BC59-650F53CFB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57" y="1005834"/>
            <a:ext cx="9073085" cy="5136897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" name="Группа 8">
            <a:extLst>
              <a:ext uri="{FF2B5EF4-FFF2-40B4-BE49-F238E27FC236}">
                <a16:creationId xmlns:a16="http://schemas.microsoft.com/office/drawing/2014/main" id="{B77381C9-EF64-F54B-B283-29551B693F0F}"/>
              </a:ext>
            </a:extLst>
          </p:cNvPr>
          <p:cNvGrpSpPr>
            <a:grpSpLocks/>
          </p:cNvGrpSpPr>
          <p:nvPr/>
        </p:nvGrpSpPr>
        <p:grpSpPr bwMode="auto">
          <a:xfrm>
            <a:off x="5682824" y="3429000"/>
            <a:ext cx="826352" cy="716248"/>
            <a:chOff x="2928926" y="1643050"/>
            <a:chExt cx="3429024" cy="3357586"/>
          </a:xfrm>
        </p:grpSpPr>
        <p:pic>
          <p:nvPicPr>
            <p:cNvPr id="5" name="Picture 4" descr="D:\Все мамины документы\icon_e31619.jpg">
              <a:extLst>
                <a:ext uri="{FF2B5EF4-FFF2-40B4-BE49-F238E27FC236}">
                  <a16:creationId xmlns:a16="http://schemas.microsoft.com/office/drawing/2014/main" id="{175E734F-D3CB-554A-A7FF-72287ED94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2324100"/>
              <a:ext cx="24765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590C3792-1DC2-4345-B3E0-9E3FA5057F2B}"/>
                </a:ext>
              </a:extLst>
            </p:cNvPr>
            <p:cNvSpPr/>
            <p:nvPr/>
          </p:nvSpPr>
          <p:spPr>
            <a:xfrm>
              <a:off x="2928926" y="1643050"/>
              <a:ext cx="3429024" cy="335758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ru-RU" sz="135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556FE00-052F-8240-B1CF-CA5335C0618E}"/>
              </a:ext>
            </a:extLst>
          </p:cNvPr>
          <p:cNvSpPr txBox="1"/>
          <p:nvPr/>
        </p:nvSpPr>
        <p:spPr>
          <a:xfrm>
            <a:off x="6389405" y="311917"/>
            <a:ext cx="403983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8C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ВОСПИТАНИЕ?..</a:t>
            </a:r>
          </a:p>
        </p:txBody>
      </p:sp>
    </p:spTree>
    <p:extLst>
      <p:ext uri="{BB962C8B-B14F-4D97-AF65-F5344CB8AC3E}">
        <p14:creationId xmlns:p14="http://schemas.microsoft.com/office/powerpoint/2010/main" val="44857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Без заголовк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3" y="1642396"/>
            <a:ext cx="6243046" cy="424871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680926" y="814735"/>
            <a:ext cx="9350380" cy="482825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Портфель внутренних ресурсов ученика (технология ИСУД)</a:t>
            </a:r>
          </a:p>
        </p:txBody>
      </p:sp>
    </p:spTree>
    <p:extLst>
      <p:ext uri="{BB962C8B-B14F-4D97-AF65-F5344CB8AC3E}">
        <p14:creationId xmlns:p14="http://schemas.microsoft.com/office/powerpoint/2010/main" val="50077535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Аспект">
  <a:themeElements>
    <a:clrScheme name="Другая 6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1B4853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Другая 6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1B4853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спект">
  <a:themeElements>
    <a:clrScheme name="Другая 6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1B4853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2497</Words>
  <Application>Microsoft Macintosh PowerPoint</Application>
  <PresentationFormat>Широкоэкранный</PresentationFormat>
  <Paragraphs>387</Paragraphs>
  <Slides>46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9</vt:i4>
      </vt:variant>
      <vt:variant>
        <vt:lpstr>Связи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66" baseType="lpstr">
      <vt:lpstr>Arial</vt:lpstr>
      <vt:lpstr>Arial Black</vt:lpstr>
      <vt:lpstr>Calibri</vt:lpstr>
      <vt:lpstr>Calibri Light</vt:lpstr>
      <vt:lpstr>Fira Sans Condensed</vt:lpstr>
      <vt:lpstr>Garamond</vt:lpstr>
      <vt:lpstr>Times New Roman</vt:lpstr>
      <vt:lpstr>Verdana</vt:lpstr>
      <vt:lpstr>Wingdings</vt:lpstr>
      <vt:lpstr>Wingdings 2</vt:lpstr>
      <vt:lpstr>Тема Office</vt:lpstr>
      <vt:lpstr>1_Аспект</vt:lpstr>
      <vt:lpstr>Аспект</vt:lpstr>
      <vt:lpstr>2_Аспект</vt:lpstr>
      <vt:lpstr>3_Оформление по умолчанию</vt:lpstr>
      <vt:lpstr>Край</vt:lpstr>
      <vt:lpstr>1_Тема Office</vt:lpstr>
      <vt:lpstr>2_Тема Office</vt:lpstr>
      <vt:lpstr>3_Тема Office</vt:lpstr>
      <vt:lpstr>%D0%94%D0%BE%D0%BA%D1%83%D0%BC%D0%B5%D0%BD%D1%821%5C%D0%94%D0%BE%D0%BA%D1%83%D0%BC%D0%B5%D0%BD%D1%82%5C~%D0%A1%D1%82%D1%80%D0%B0%D0%BD%D0%B8%D1%86%D0%B0-1%5C%D0%9E%D1%81%D0%BD%D0%BE%D0%B2%D0%BD%D0%BE%D0%B9%20%D1%80%D0%B0%D0%B7%D0%B4%D0%B5%D0%BB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Категории,  подлежащие оцениванию: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9</cp:revision>
  <dcterms:created xsi:type="dcterms:W3CDTF">2022-02-14T06:50:42Z</dcterms:created>
  <dcterms:modified xsi:type="dcterms:W3CDTF">2022-02-17T07:47:43Z</dcterms:modified>
</cp:coreProperties>
</file>