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4630400" cy="8229600"/>
  <p:notesSz cx="8229600" cy="14630400"/>
  <p:embeddedFontLst>
    <p:embeddedFont>
      <p:font typeface="Bahnschrift" panose="020B0502040204020203" pitchFamily="34" charset="0"/>
      <p:regular r:id="rId14"/>
      <p:bold r:id="rId15"/>
    </p:embeddedFont>
    <p:embeddedFont>
      <p:font typeface="Robot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8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-252248" y="-157655"/>
            <a:ext cx="10625958" cy="8529145"/>
          </a:xfrm>
          <a:custGeom>
            <a:avLst/>
            <a:gdLst>
              <a:gd name="connsiteX0" fmla="*/ 15765 w 10625958"/>
              <a:gd name="connsiteY0" fmla="*/ 0 h 8529145"/>
              <a:gd name="connsiteX1" fmla="*/ 15765 w 10625958"/>
              <a:gd name="connsiteY1" fmla="*/ 110358 h 8529145"/>
              <a:gd name="connsiteX2" fmla="*/ 0 w 10625958"/>
              <a:gd name="connsiteY2" fmla="*/ 8466083 h 8529145"/>
              <a:gd name="connsiteX3" fmla="*/ 10625958 w 10625958"/>
              <a:gd name="connsiteY3" fmla="*/ 8529145 h 8529145"/>
              <a:gd name="connsiteX4" fmla="*/ 9159765 w 10625958"/>
              <a:gd name="connsiteY4" fmla="*/ 94593 h 8529145"/>
              <a:gd name="connsiteX5" fmla="*/ 15765 w 10625958"/>
              <a:gd name="connsiteY5" fmla="*/ 0 h 852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5958" h="8529145">
                <a:moveTo>
                  <a:pt x="15765" y="0"/>
                </a:moveTo>
                <a:lnTo>
                  <a:pt x="15765" y="110358"/>
                </a:lnTo>
                <a:lnTo>
                  <a:pt x="0" y="8466083"/>
                </a:lnTo>
                <a:lnTo>
                  <a:pt x="10625958" y="8529145"/>
                </a:lnTo>
                <a:lnTo>
                  <a:pt x="9159765" y="94593"/>
                </a:lnTo>
                <a:lnTo>
                  <a:pt x="157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1410" y="2248035"/>
            <a:ext cx="7556421" cy="2663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Воспитание </a:t>
            </a:r>
            <a:r>
              <a:rPr lang="en-US" sz="5400" b="1" dirty="0" err="1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детей</a:t>
            </a:r>
            <a:r>
              <a:rPr lang="en-US" sz="5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 </a:t>
            </a:r>
            <a:endParaRPr lang="ru-RU" sz="5400" b="1" dirty="0" smtClean="0">
              <a:solidFill>
                <a:srgbClr val="2E3C4E"/>
              </a:solidFill>
              <a:latin typeface="+mj-lt"/>
              <a:ea typeface="Host Grotesk Medium" pitchFamily="34" charset="-122"/>
              <a:cs typeface="Host Grotesk Medium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5400" b="1" dirty="0" smtClean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и </a:t>
            </a:r>
            <a:r>
              <a:rPr lang="en-US" sz="5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роль классного руководителя</a:t>
            </a:r>
            <a:endParaRPr lang="en-US" sz="5400" b="1" dirty="0">
              <a:latin typeface="+mj-lt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527982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793790" y="5279827"/>
            <a:ext cx="5556429" cy="1532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b="1" dirty="0" err="1" smtClean="0">
                <a:solidFill>
                  <a:srgbClr val="384653"/>
                </a:solidFill>
                <a:ea typeface="Roboto Bold" pitchFamily="34" charset="-122"/>
                <a:cs typeface="Roboto Bold" pitchFamily="34" charset="-120"/>
              </a:rPr>
              <a:t>Владислав</a:t>
            </a:r>
            <a:r>
              <a:rPr lang="en-US" sz="2800" b="1" dirty="0" smtClean="0">
                <a:solidFill>
                  <a:srgbClr val="384653"/>
                </a:solidFill>
                <a:ea typeface="Roboto Bold" pitchFamily="34" charset="-122"/>
                <a:cs typeface="Roboto Bold" pitchFamily="34" charset="-120"/>
              </a:rPr>
              <a:t> </a:t>
            </a:r>
            <a:r>
              <a:rPr lang="ru-RU" sz="2800" b="1" dirty="0" smtClean="0">
                <a:solidFill>
                  <a:srgbClr val="384653"/>
                </a:solidFill>
                <a:ea typeface="Roboto Bold" pitchFamily="34" charset="-122"/>
                <a:cs typeface="Roboto Bold" pitchFamily="34" charset="-120"/>
              </a:rPr>
              <a:t>Евгеньевич </a:t>
            </a:r>
            <a:r>
              <a:rPr lang="en-US" sz="2800" b="1" dirty="0" err="1" smtClean="0">
                <a:solidFill>
                  <a:srgbClr val="384653"/>
                </a:solidFill>
                <a:ea typeface="Roboto Bold" pitchFamily="34" charset="-122"/>
                <a:cs typeface="Roboto Bold" pitchFamily="34" charset="-120"/>
              </a:rPr>
              <a:t>Щуков</a:t>
            </a:r>
            <a:r>
              <a:rPr lang="ru-RU" sz="2800" b="1" dirty="0" smtClean="0">
                <a:solidFill>
                  <a:srgbClr val="384653"/>
                </a:solidFill>
                <a:ea typeface="Roboto Bold" pitchFamily="34" charset="-122"/>
                <a:cs typeface="Roboto Bold" pitchFamily="34" charset="-120"/>
              </a:rPr>
              <a:t>,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dirty="0" smtClean="0">
                <a:solidFill>
                  <a:srgbClr val="384653"/>
                </a:solidFill>
                <a:ea typeface="Roboto Bold" pitchFamily="34" charset="-122"/>
              </a:rPr>
              <a:t>классный руководитель 9Д класса,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dirty="0" smtClean="0">
                <a:solidFill>
                  <a:srgbClr val="384653"/>
                </a:solidFill>
                <a:ea typeface="Roboto Bold" pitchFamily="34" charset="-122"/>
              </a:rPr>
              <a:t>учитель английского языка,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dirty="0" smtClean="0">
                <a:solidFill>
                  <a:srgbClr val="384653"/>
                </a:solidFill>
                <a:ea typeface="Roboto Bold" pitchFamily="34" charset="-122"/>
              </a:rPr>
              <a:t>МОБУ «Гимназия №3» г. Кудымкара</a:t>
            </a:r>
            <a:endParaRPr lang="en-US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0" y="228746"/>
            <a:ext cx="1399619" cy="163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741" y="2695903"/>
            <a:ext cx="7439506" cy="4235013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6460741" y="1198456"/>
            <a:ext cx="11638359" cy="1497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000" b="1" dirty="0" smtClean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Форум классных руководителей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ru-RU" sz="4000" b="1" dirty="0" smtClean="0">
                <a:solidFill>
                  <a:srgbClr val="2E3C4E"/>
                </a:solidFill>
                <a:latin typeface="+mj-lt"/>
                <a:ea typeface="Host Grotesk Medium" pitchFamily="34" charset="-122"/>
              </a:rPr>
              <a:t>в год Педагога и Наставника</a:t>
            </a:r>
            <a:endParaRPr lang="en-US" sz="40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72201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854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Роль классного руководителя</a:t>
            </a:r>
            <a:endParaRPr lang="en-US" sz="5400" b="1" dirty="0">
              <a:latin typeface="+mj-lt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410664"/>
            <a:ext cx="7556421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645098"/>
            <a:ext cx="35268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Индивидуальный подход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14624" y="4135517"/>
            <a:ext cx="708755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Умение находить контакт с каждым ребенком и раскрывать потенциал.</a:t>
            </a:r>
            <a:endParaRPr lang="en-US" sz="2400" dirty="0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80190" y="5277088"/>
            <a:ext cx="7556421" cy="1565146"/>
          </a:xfrm>
          <a:prstGeom prst="roundRect">
            <a:avLst>
              <a:gd name="adj" fmla="val 733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14624" y="55115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Анализ и гибкость</a:t>
            </a:r>
            <a:endParaRPr lang="en-US" sz="3200" b="1" dirty="0">
              <a:latin typeface="+mj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6514624" y="6001941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Корректировка работы с </a:t>
            </a:r>
            <a:r>
              <a:rPr lang="en-US" sz="2400" dirty="0" err="1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учетом</a:t>
            </a: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endParaRPr lang="ru-RU" sz="2400" dirty="0" smtClean="0">
              <a:solidFill>
                <a:srgbClr val="384653"/>
              </a:solidFill>
              <a:latin typeface="+mj-lt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2400" dirty="0" err="1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потребностей</a:t>
            </a:r>
            <a:r>
              <a:rPr lang="en-US" sz="2400" dirty="0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детей.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6754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Главная цель воспитания в гимназии</a:t>
            </a:r>
            <a:endParaRPr lang="en-US" sz="4450" b="1" dirty="0">
              <a:latin typeface="+mj-lt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554289"/>
            <a:ext cx="7556421" cy="2495985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2509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Развитие личности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8224" y="3741367"/>
            <a:ext cx="708755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Индивидуальный план работы классного руководителя для каждого класса.</a:t>
            </a:r>
            <a:endParaRPr lang="en-US" sz="2800" dirty="0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93790" y="5277088"/>
            <a:ext cx="7556421" cy="2479546"/>
          </a:xfrm>
          <a:prstGeom prst="roundRect">
            <a:avLst>
              <a:gd name="adj" fmla="val 733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28224" y="6079084"/>
            <a:ext cx="36211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Уникальность коллектива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28224" y="6569503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dirty="0" err="1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Каждый</a:t>
            </a: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r>
              <a:rPr lang="en-US" sz="2800" dirty="0" err="1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класс</a:t>
            </a:r>
            <a:r>
              <a:rPr lang="en-US" sz="2800" dirty="0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и </a:t>
            </a: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дети в нем уникальны.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1173" b="15502"/>
          <a:stretch/>
        </p:blipFill>
        <p:spPr>
          <a:xfrm>
            <a:off x="793789" y="1603743"/>
            <a:ext cx="13123687" cy="5881029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557389"/>
            <a:ext cx="108929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Мини-цели на каждом этапе обучения</a:t>
            </a:r>
            <a:endParaRPr lang="en-US" sz="4800" b="1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1882153" y="50706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3600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5 класс</a:t>
            </a:r>
            <a:endParaRPr lang="en-US" sz="3600" dirty="0">
              <a:latin typeface="+mj-lt"/>
            </a:endParaRPr>
          </a:p>
        </p:txBody>
      </p:sp>
      <p:sp>
        <p:nvSpPr>
          <p:cNvPr id="4" name="Text 2"/>
          <p:cNvSpPr/>
          <p:nvPr/>
        </p:nvSpPr>
        <p:spPr>
          <a:xfrm>
            <a:off x="-1512097" y="5424948"/>
            <a:ext cx="6244709" cy="825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Сплочение коллектива и </a:t>
            </a:r>
            <a:endParaRPr lang="ru-RU" sz="2400" dirty="0" smtClean="0">
              <a:solidFill>
                <a:srgbClr val="384653"/>
              </a:solidFill>
              <a:latin typeface="+mj-lt"/>
              <a:ea typeface="Roboto" pitchFamily="34" charset="-122"/>
              <a:cs typeface="Roboto" pitchFamily="34" charset="-120"/>
            </a:endParaRPr>
          </a:p>
          <a:p>
            <a:pPr marL="0" indent="0" algn="r">
              <a:lnSpc>
                <a:spcPts val="2650"/>
              </a:lnSpc>
              <a:buNone/>
            </a:pPr>
            <a:r>
              <a:rPr lang="en-US" sz="2400" dirty="0" err="1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адаптация</a:t>
            </a:r>
            <a:r>
              <a:rPr lang="en-US" sz="2400" dirty="0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к </a:t>
            </a:r>
            <a:r>
              <a:rPr lang="en-US" sz="2400" dirty="0" err="1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новым</a:t>
            </a: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условиям</a:t>
            </a:r>
            <a:endParaRPr lang="en-US" sz="2400" dirty="0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9304257" y="2397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8 класс</a:t>
            </a:r>
            <a:endParaRPr lang="en-US" sz="3600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9304257" y="2751866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Профориентация и </a:t>
            </a:r>
            <a:endParaRPr lang="ru-RU" sz="2400" dirty="0" smtClean="0">
              <a:solidFill>
                <a:srgbClr val="384653"/>
              </a:solidFill>
              <a:latin typeface="+mj-lt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2400" dirty="0" err="1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профессиональное</a:t>
            </a:r>
            <a:r>
              <a:rPr lang="en-US" sz="2400" dirty="0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endParaRPr lang="ru-RU" sz="2400" dirty="0" smtClean="0">
              <a:solidFill>
                <a:srgbClr val="384653"/>
              </a:solidFill>
              <a:latin typeface="+mj-lt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2400" dirty="0" err="1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самоопределение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138157"/>
            <a:ext cx="95739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Рост самостоятельности учеников</a:t>
            </a:r>
            <a:endParaRPr lang="en-US" sz="5400" b="1" dirty="0">
              <a:latin typeface="+mj-lt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49438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50217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Самоуправление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0906" y="5512135"/>
            <a:ext cx="564261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Дети сами организуют совместные дела и распределяют обязанности.</a:t>
            </a:r>
            <a:endParaRPr lang="en-US" sz="2000" dirty="0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57003" y="49438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194119" y="5021717"/>
            <a:ext cx="45449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800" b="1" dirty="0" smtClean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Работа малых инициативных групп</a:t>
            </a:r>
            <a:endParaRPr lang="en-US" sz="2800" b="1" dirty="0">
              <a:latin typeface="+mj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8194119" y="5512135"/>
            <a:ext cx="564261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2000" dirty="0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Умение сотрудничать и распределять обязанности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706"/>
            <a:ext cx="85026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Сотрудничество с родителями</a:t>
            </a:r>
            <a:endParaRPr lang="en-US" sz="6000" b="1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3443178" y="25338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Укрепление связи</a:t>
            </a:r>
            <a:endParaRPr lang="en-US" sz="4400" b="1" dirty="0">
              <a:latin typeface="+mj-lt"/>
            </a:endParaRPr>
          </a:p>
        </p:txBody>
      </p:sp>
      <p:sp>
        <p:nvSpPr>
          <p:cNvPr id="4" name="Text 2"/>
          <p:cNvSpPr/>
          <p:nvPr/>
        </p:nvSpPr>
        <p:spPr>
          <a:xfrm>
            <a:off x="3443178" y="3115022"/>
            <a:ext cx="6244709" cy="1942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Взаимопонимание с родителями сохраняется и развивается.</a:t>
            </a:r>
            <a:endParaRPr lang="en-US" sz="3600" dirty="0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8047505" y="54705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Активное участие</a:t>
            </a:r>
            <a:endParaRPr lang="en-US" sz="4400" b="1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8047505" y="6051708"/>
            <a:ext cx="62447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Родители и дети вместе участвуют в делах класса и гимназии.</a:t>
            </a:r>
            <a:endParaRPr lang="en-US" sz="36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8" y="2117016"/>
            <a:ext cx="2771299" cy="2771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43" y="5169601"/>
            <a:ext cx="2756995" cy="244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30527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Изменения в детях</a:t>
            </a:r>
            <a:endParaRPr lang="en-US" sz="5400" b="1" dirty="0">
              <a:latin typeface="+mj-lt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4748349"/>
            <a:ext cx="6408063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4982783"/>
            <a:ext cx="33664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Сохранение открытости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8224" y="5473202"/>
            <a:ext cx="59391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Дети остались открытыми и </a:t>
            </a:r>
            <a:endParaRPr lang="ru-RU" sz="2800" dirty="0" smtClean="0">
              <a:solidFill>
                <a:srgbClr val="384653"/>
              </a:solidFill>
              <a:latin typeface="+mj-lt"/>
              <a:ea typeface="Roboto" pitchFamily="34" charset="-122"/>
              <a:cs typeface="Roboto" pitchFamily="34" charset="-120"/>
            </a:endParaRPr>
          </a:p>
          <a:p>
            <a:pPr marL="0" indent="0" algn="l">
              <a:buNone/>
            </a:pPr>
            <a:r>
              <a:rPr lang="en-US" sz="2800" dirty="0" err="1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искренними</a:t>
            </a:r>
            <a:r>
              <a:rPr lang="en-US" sz="2800" dirty="0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с 5 класса.</a:t>
            </a:r>
            <a:endParaRPr lang="en-US" sz="2800" dirty="0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28667" y="4748349"/>
            <a:ext cx="6408063" cy="1639610"/>
          </a:xfrm>
          <a:prstGeom prst="roundRect">
            <a:avLst>
              <a:gd name="adj" fmla="val 581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63101" y="49827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Рост уверенности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63101" y="5473202"/>
            <a:ext cx="593919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Инициатива и решительность заменили неуверенность.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2821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34759"/>
            <a:ext cx="9535716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8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Раскрытие творческого потенциала</a:t>
            </a:r>
            <a:endParaRPr lang="en-US" sz="4800" b="1" dirty="0">
              <a:latin typeface="+mj-lt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162397"/>
            <a:ext cx="1077397" cy="12929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94322" y="4377781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Таланты детей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 2"/>
          <p:cNvSpPr/>
          <p:nvPr/>
        </p:nvSpPr>
        <p:spPr>
          <a:xfrm>
            <a:off x="2194322" y="4843553"/>
            <a:ext cx="11642288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Танцы, спорт, монтаж видео, лидерство и интеллект.</a:t>
            </a:r>
            <a:endParaRPr lang="en-US" sz="2800" dirty="0">
              <a:latin typeface="+mj-lt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959793"/>
            <a:ext cx="1077397" cy="12929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94322" y="6175177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36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Доверие и успех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 4"/>
          <p:cNvSpPr/>
          <p:nvPr/>
        </p:nvSpPr>
        <p:spPr>
          <a:xfrm>
            <a:off x="2194322" y="6640949"/>
            <a:ext cx="11642288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Каждый талант ценится и приносит пользу коллективу.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79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Личностные ориентиры и выбор будущего</a:t>
            </a:r>
            <a:endParaRPr lang="en-US" sz="5400" b="1" dirty="0">
              <a:latin typeface="+mj-lt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2434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33213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Определение целей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0906" y="3811764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Дети выбирают дальнейшее </a:t>
            </a:r>
            <a:r>
              <a:rPr lang="en-US" sz="2400" dirty="0" err="1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обучение</a:t>
            </a: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 </a:t>
            </a:r>
            <a:endParaRPr lang="ru-RU" sz="2400" dirty="0" smtClean="0">
              <a:solidFill>
                <a:srgbClr val="384653"/>
              </a:solidFill>
              <a:latin typeface="+mj-lt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2400" dirty="0" smtClean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и </a:t>
            </a: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ставят реальные цели.</a:t>
            </a:r>
            <a:endParaRPr lang="en-US" sz="2400" dirty="0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30906" y="5298281"/>
            <a:ext cx="32340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Ответственный подход</a:t>
            </a:r>
            <a:endParaRPr lang="en-US" sz="3200" b="1" dirty="0">
              <a:latin typeface="+mj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30906" y="5788700"/>
            <a:ext cx="68193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Совместная работа направлена на успешную сдачу ОГЭ.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00036"/>
            <a:ext cx="116383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Аналитика воспитательной деятельности</a:t>
            </a:r>
            <a:endParaRPr lang="en-US" sz="4800" b="1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2338811" y="1932757"/>
            <a:ext cx="37501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Мониторинг успеваемости</a:t>
            </a:r>
            <a:endParaRPr lang="en-US" sz="3600" b="1" dirty="0">
              <a:latin typeface="+mj-lt"/>
            </a:endParaRPr>
          </a:p>
        </p:txBody>
      </p:sp>
      <p:sp>
        <p:nvSpPr>
          <p:cNvPr id="4" name="Text 2"/>
          <p:cNvSpPr/>
          <p:nvPr/>
        </p:nvSpPr>
        <p:spPr>
          <a:xfrm>
            <a:off x="2338811" y="2513901"/>
            <a:ext cx="62447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Анализ средних баллов и индивидуальный отбор в 10 класс.</a:t>
            </a:r>
            <a:endParaRPr lang="en-US" sz="2800" dirty="0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6088923" y="5294659"/>
            <a:ext cx="40947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2E3C4E"/>
                </a:solidFill>
                <a:latin typeface="+mj-lt"/>
                <a:ea typeface="Host Grotesk Medium" pitchFamily="34" charset="-122"/>
                <a:cs typeface="Host Grotesk Medium" pitchFamily="34" charset="-120"/>
              </a:rPr>
              <a:t>Консультации и план работы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88923" y="5875803"/>
            <a:ext cx="62447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4653"/>
                </a:solidFill>
                <a:latin typeface="+mj-lt"/>
                <a:ea typeface="Roboto" pitchFamily="34" charset="-122"/>
                <a:cs typeface="Roboto" pitchFamily="34" charset="-120"/>
              </a:rPr>
              <a:t>Работа с учениками, родителями и учителями для улучшения результатов.</a:t>
            </a:r>
            <a:endParaRPr lang="en-US" sz="28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973" y1="38184" x2="46973" y2="38184"/>
                        <a14:foregroundMark x1="50684" y1="44727" x2="50684" y2="44727"/>
                        <a14:foregroundMark x1="51465" y1="37402" x2="51465" y2="37402"/>
                        <a14:foregroundMark x1="50684" y1="54492" x2="50684" y2="54492"/>
                        <a14:foregroundMark x1="51465" y1="40625" x2="51465" y2="40625"/>
                        <a14:foregroundMark x1="75098" y1="38672" x2="75098" y2="38672"/>
                        <a14:foregroundMark x1="71484" y1="37793" x2="71484" y2="37793"/>
                        <a14:foregroundMark x1="39648" y1="53711" x2="39648" y2="53711"/>
                        <a14:foregroundMark x1="37598" y1="55762" x2="37598" y2="55762"/>
                        <a14:foregroundMark x1="47754" y1="42676" x2="47754" y2="42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47852"/>
            <a:ext cx="4581748" cy="4581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000" y1="24583" x2="19000" y2="24583"/>
                        <a14:foregroundMark x1="58000" y1="27083" x2="58000" y2="27083"/>
                        <a14:foregroundMark x1="45333" y1="45167" x2="45333" y2="45167"/>
                        <a14:foregroundMark x1="81750" y1="31083" x2="81750" y2="31083"/>
                        <a14:foregroundMark x1="14667" y1="57750" x2="14667" y2="57750"/>
                        <a14:foregroundMark x1="14833" y1="21333" x2="14833" y2="21333"/>
                        <a14:foregroundMark x1="85417" y1="21167" x2="85417" y2="21167"/>
                        <a14:foregroundMark x1="84333" y1="42000" x2="84333" y2="42000"/>
                        <a14:foregroundMark x1="79833" y1="46167" x2="79833" y2="46167"/>
                        <a14:foregroundMark x1="73833" y1="43667" x2="73833" y2="43667"/>
                        <a14:foregroundMark x1="67250" y1="52167" x2="67250" y2="52167"/>
                        <a14:foregroundMark x1="79250" y1="50417" x2="79250" y2="50417"/>
                        <a14:foregroundMark x1="79250" y1="43500" x2="79250" y2="43500"/>
                        <a14:foregroundMark x1="79500" y1="54667" x2="79500" y2="54667"/>
                        <a14:foregroundMark x1="62167" y1="50167" x2="62167" y2="50167"/>
                        <a14:foregroundMark x1="55417" y1="47000" x2="55417" y2="47000"/>
                        <a14:foregroundMark x1="39250" y1="48750" x2="39250" y2="48750"/>
                        <a14:foregroundMark x1="25417" y1="49417" x2="25417" y2="49417"/>
                        <a14:foregroundMark x1="24917" y1="54583" x2="24917" y2="54583"/>
                        <a14:foregroundMark x1="44750" y1="55000" x2="44750" y2="55000"/>
                        <a14:foregroundMark x1="31833" y1="39250" x2="31833" y2="39250"/>
                        <a14:foregroundMark x1="23250" y1="29583" x2="23250" y2="29583"/>
                        <a14:foregroundMark x1="34583" y1="29167" x2="34583" y2="29167"/>
                        <a14:foregroundMark x1="26167" y1="26167" x2="26167" y2="26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8839" y="1308815"/>
            <a:ext cx="3450319" cy="345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269</Words>
  <Application>Microsoft Office PowerPoint</Application>
  <PresentationFormat>Произвольный</PresentationFormat>
  <Paragraphs>69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Bahnschrift</vt:lpstr>
      <vt:lpstr>Roboto Bold</vt:lpstr>
      <vt:lpstr>Roboto</vt:lpstr>
      <vt:lpstr>Calibri</vt:lpstr>
      <vt:lpstr>Host Grotesk Medium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ilarion.oshmarin2015@mail.ru</cp:lastModifiedBy>
  <cp:revision>6</cp:revision>
  <dcterms:created xsi:type="dcterms:W3CDTF">2025-05-12T17:13:22Z</dcterms:created>
  <dcterms:modified xsi:type="dcterms:W3CDTF">2025-05-13T17:06:52Z</dcterms:modified>
</cp:coreProperties>
</file>