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305" r:id="rId3"/>
    <p:sldId id="306" r:id="rId4"/>
    <p:sldId id="307" r:id="rId5"/>
    <p:sldId id="308" r:id="rId6"/>
    <p:sldId id="310" r:id="rId7"/>
    <p:sldId id="309" r:id="rId8"/>
    <p:sldId id="312" r:id="rId9"/>
    <p:sldId id="313" r:id="rId10"/>
    <p:sldId id="314" r:id="rId11"/>
    <p:sldId id="31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25" autoAdjust="0"/>
  </p:normalViewPr>
  <p:slideViewPr>
    <p:cSldViewPr snapToGrid="0" snapToObjects="1" showGuides="1">
      <p:cViewPr varScale="1">
        <p:scale>
          <a:sx n="77" d="100"/>
          <a:sy n="77" d="100"/>
        </p:scale>
        <p:origin x="8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1AA0A-1436-5B40-AE21-F65093BE77F1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0AF86-EC8C-8B4B-AE4E-5C182FB7F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1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Листы </a:t>
            </a:r>
            <a:r>
              <a:rPr lang="ru-RU" dirty="0" err="1" smtClean="0"/>
              <a:t>род.собраний</a:t>
            </a:r>
            <a:r>
              <a:rPr lang="ru-RU" baseline="0" dirty="0" smtClean="0"/>
              <a:t> – посещаемость</a:t>
            </a:r>
          </a:p>
          <a:p>
            <a:r>
              <a:rPr lang="ru-RU" baseline="0" dirty="0" smtClean="0"/>
              <a:t>Инициативы – экскурсии на место работы родителей, в учебные заведения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0AF86-EC8C-8B4B-AE4E-5C182FB7FD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55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уже открытые 2 профильные классы - группы (медицинский и педагогический) вошли ребята 9 классов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0AF86-EC8C-8B4B-AE4E-5C182FB7FD6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6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0AF86-EC8C-8B4B-AE4E-5C182FB7FD6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8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E884C-B181-634C-9A1E-E566102C7C2B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A0C0-96EF-9B41-8EB6-8CFB366031D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841211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работы по итогам воспитательной деятельности в 9-х классах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6" y="263649"/>
            <a:ext cx="3471679" cy="2215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177" y="4750904"/>
            <a:ext cx="6698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Вахрина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Андреевна, 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9 класса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№3»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г.Перми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воспитательной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852452" cy="43513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 классным руководителем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классных руководителей параллели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раз в четверть)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классных руководителей параллели с администрацией (1 раз в полугодие)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85305"/>
            <a:ext cx="10515600" cy="918547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воспитательной работы 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9-й параллели в 2024-2025 гг.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0444" y="4704313"/>
            <a:ext cx="6096000" cy="76944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индивидуальных образовательных маршрутов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ИОМов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737" y="3290124"/>
            <a:ext cx="4556263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общешкольных мероприятиях»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«Классное руководство»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448" y="2656742"/>
            <a:ext cx="4556263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«Взаимодействие с родителями»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737" y="4704313"/>
            <a:ext cx="4584838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«Профориентация»</a:t>
            </a:r>
          </a:p>
          <a:p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47253" y="2654314"/>
            <a:ext cx="609600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родительские собрания параллели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47253" y="3290124"/>
            <a:ext cx="60960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выступления классов на общешкольных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(9АБ, 9ВГ, 9ДЕ)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449" y="1024494"/>
            <a:ext cx="8885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классов в параллели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г. – объединение двух школ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трех классах произошла смена классных руководителей (в 8-м классе)</a:t>
            </a: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классных руководителей – куратор параллели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592" y="5804417"/>
            <a:ext cx="4599127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«Внеурочная деятельность»</a:t>
            </a: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370444" y="5800534"/>
            <a:ext cx="6096000" cy="865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 девятиклассников (предпрофильников)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2450" y="498050"/>
            <a:ext cx="4367420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«Взаимодействие с родителями»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18652" y="498050"/>
            <a:ext cx="6096000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родительские собрания параллели (сентябрь, декабрь, апрель)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552450" y="1725268"/>
            <a:ext cx="10662202" cy="1550670"/>
          </a:xfrm>
        </p:spPr>
        <p:txBody>
          <a:bodyPr>
            <a:normAutofit fontScale="92500" lnSpcReduction="20000"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ценности, смыслы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Одинаковая трактовка позиции гимназии по ключевым вопросам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Вступительная кампания в 10-й класс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9"/>
          <p:cNvSpPr>
            <a:spLocks noGrp="1"/>
          </p:cNvSpPr>
          <p:nvPr/>
        </p:nvSpPr>
        <p:spPr>
          <a:xfrm>
            <a:off x="552450" y="3641382"/>
            <a:ext cx="4367420" cy="20574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анализа:</a:t>
            </a:r>
          </a:p>
          <a:p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листы родительских собраний</a:t>
            </a:r>
          </a:p>
          <a:p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онлайн-формы обратной связи</a:t>
            </a: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9"/>
          <p:cNvSpPr>
            <a:spLocks noGrp="1"/>
          </p:cNvSpPr>
          <p:nvPr/>
        </p:nvSpPr>
        <p:spPr>
          <a:xfrm>
            <a:off x="5118652" y="3624832"/>
            <a:ext cx="6096000" cy="205740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8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результативности: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уровня доверия к педагогам/школе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числа родителей, включенных в дела класса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 родительских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874" y="197246"/>
            <a:ext cx="4296603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общешкольных мероприятиях»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«Классное руководство»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9840" y="194675"/>
            <a:ext cx="6096000" cy="1400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выступления классов на общешкольных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(9А+Б, 9В+Г, 9Д+Е)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мещающее содержимое 9"/>
          <p:cNvSpPr>
            <a:spLocks noGrp="1"/>
          </p:cNvSpPr>
          <p:nvPr>
            <p:ph idx="1"/>
          </p:nvPr>
        </p:nvSpPr>
        <p:spPr>
          <a:xfrm>
            <a:off x="523875" y="2016704"/>
            <a:ext cx="10055860" cy="1728714"/>
          </a:xfrm>
        </p:spPr>
        <p:txBody>
          <a:bodyPr>
            <a:normAutofit/>
          </a:bodyPr>
          <a:lstStyle/>
          <a:p>
            <a:r>
              <a:rPr lang="ru-RU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активности «неактивных» классов</a:t>
            </a:r>
          </a:p>
          <a:p>
            <a:r>
              <a:rPr lang="ru-RU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</a:t>
            </a:r>
            <a:r>
              <a:rPr lang="ru-RU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 учащихся</a:t>
            </a:r>
            <a:endParaRPr lang="ru-RU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Взаимопомощь между классными </a:t>
            </a:r>
            <a:r>
              <a:rPr lang="ru-RU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руководителями, распределение ответственности</a:t>
            </a:r>
            <a:endParaRPr lang="ru-RU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9"/>
          <p:cNvSpPr>
            <a:spLocks noGrp="1"/>
          </p:cNvSpPr>
          <p:nvPr/>
        </p:nvSpPr>
        <p:spPr>
          <a:xfrm>
            <a:off x="523875" y="3929061"/>
            <a:ext cx="4296602" cy="19399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анализа:</a:t>
            </a:r>
          </a:p>
          <a:p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активности </a:t>
            </a:r>
            <a:r>
              <a:rPr lang="ru-RU" alt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9"/>
          <p:cNvSpPr>
            <a:spLocks noGrp="1"/>
          </p:cNvSpPr>
          <p:nvPr/>
        </p:nvSpPr>
        <p:spPr>
          <a:xfrm>
            <a:off x="5119840" y="3929062"/>
            <a:ext cx="6096000" cy="2461799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результативности: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участников мероприятий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включенности, эмоциональной вовлеченности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неактивных» ребят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самостоятельности детей при подготовке к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7" y="218662"/>
            <a:ext cx="5854543" cy="3906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73" y="2286001"/>
            <a:ext cx="5515140" cy="3677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456" y="4258773"/>
            <a:ext cx="585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9В и 9Г классов на фестивале военно-патриотической песни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8973" y="6061069"/>
            <a:ext cx="585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9Г и 9Д классов на концерте в честь дня Защитника Отечества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6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7618" y="626836"/>
            <a:ext cx="6096000" cy="86565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индивидуальных образовательных маршрутов (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ИОМов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9-классников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12" y="660574"/>
            <a:ext cx="4257813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«Профориентация»</a:t>
            </a:r>
          </a:p>
          <a:p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9"/>
          <p:cNvSpPr>
            <a:spLocks noGrp="1"/>
          </p:cNvSpPr>
          <p:nvPr/>
        </p:nvSpPr>
        <p:spPr>
          <a:xfrm>
            <a:off x="701812" y="3662997"/>
            <a:ext cx="4257813" cy="24992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анализа:</a:t>
            </a:r>
          </a:p>
          <a:p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ИОМа</a:t>
            </a:r>
          </a:p>
          <a:p>
            <a:r>
              <a:rPr lang="ru-RU" alt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эксперта на защите</a:t>
            </a: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/>
        </p:nvSpPr>
        <p:spPr>
          <a:xfrm>
            <a:off x="5370444" y="3662995"/>
            <a:ext cx="6013174" cy="24992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результативности: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заполнение ИОМ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публичное выступление</a:t>
            </a:r>
          </a:p>
          <a:p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ребят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(вопросы, дискуссия)</a:t>
            </a:r>
          </a:p>
          <a:p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определившихся с планами после окончания 9-го класса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мещающее содержимое 9"/>
          <p:cNvSpPr txBox="1">
            <a:spLocks/>
          </p:cNvSpPr>
          <p:nvPr/>
        </p:nvSpPr>
        <p:spPr>
          <a:xfrm>
            <a:off x="622300" y="1872696"/>
            <a:ext cx="10233577" cy="172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ИОМ</a:t>
            </a:r>
            <a:r>
              <a:rPr lang="ru-RU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год,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 поступаю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основной школы, какие предметы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сдаю и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почему,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шаги для достижения цели). </a:t>
            </a:r>
          </a:p>
          <a:p>
            <a:r>
              <a:rPr lang="ru-RU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 классном часе</a:t>
            </a:r>
            <a:endParaRPr lang="ru-RU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7.userapi.com/impg/hFHOL-a6FzOCA6-RMYiXQ3QUXh4arg8LqQJdqQ/B0mj74k3BOQ.jpg?size=1080x619&amp;quality=95&amp;sign=3db7a9b2b3096ca82be2b38378f0298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7" y="298173"/>
            <a:ext cx="5059202" cy="28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20492"/>
          <a:stretch/>
        </p:blipFill>
        <p:spPr>
          <a:xfrm>
            <a:off x="5678080" y="305558"/>
            <a:ext cx="6285986" cy="28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7" y="3429000"/>
            <a:ext cx="5119961" cy="2882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879" y="3677478"/>
            <a:ext cx="5216387" cy="29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2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967" t="19421" r="6958" b="38880"/>
          <a:stretch/>
        </p:blipFill>
        <p:spPr>
          <a:xfrm>
            <a:off x="287136" y="735358"/>
            <a:ext cx="6252673" cy="1709532"/>
          </a:xfrm>
          <a:prstGeom prst="rect">
            <a:avLst/>
          </a:prstGeom>
        </p:spPr>
      </p:pic>
      <p:pic>
        <p:nvPicPr>
          <p:cNvPr id="3074" name="Picture 2" descr="https://sun9-56.userapi.com/impg/3zPZ3v0lpKbFPwlY2P3Dp8NRzL6WCvPX_iSRQQ/a5sL-bd6Dxs.jpg?size=1280x719&amp;quality=95&amp;sign=0ea0c5b73b74f12026c0d59c7fca94c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4" y="3003198"/>
            <a:ext cx="6251575" cy="3511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9.userapi.com/impg/_Bnqdi3icQRQK0TvLa8RfELTHE9-qnlIcYy0ow/2Br9D1fUE9o.jpg?size=1280x722&amp;quality=95&amp;sign=0377dc5c6cc0122396f7e2ab9e4ad4b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66" y="327772"/>
            <a:ext cx="5498021" cy="3101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4.userapi.com/impg/NrN9ZmUbYvXSEhyBo6krBvQldDvQl2kYsXVLWw/GNTQuLzlfho.jpg?size=1280x704&amp;quality=95&amp;sign=5a60426638873f0eafaa4fcc4b2dd99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66" y="3490913"/>
            <a:ext cx="5498021" cy="30239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87618" y="626836"/>
            <a:ext cx="6096000" cy="86565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 девятиклассников (предпрофильников)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12" y="660574"/>
            <a:ext cx="4257813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«Внеурочная деятельность»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9"/>
          <p:cNvSpPr>
            <a:spLocks noGrp="1"/>
          </p:cNvSpPr>
          <p:nvPr/>
        </p:nvSpPr>
        <p:spPr>
          <a:xfrm>
            <a:off x="701812" y="3662997"/>
            <a:ext cx="4257813" cy="24992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анализа</a:t>
            </a:r>
            <a:r>
              <a:rPr lang="ru-RU" alt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alt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активности девятиклассника</a:t>
            </a:r>
          </a:p>
          <a:p>
            <a:r>
              <a:rPr lang="ru-RU" alt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«Паспорт инициативы»</a:t>
            </a:r>
          </a:p>
          <a:p>
            <a:endParaRPr lang="ru-RU" alt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/>
        </p:nvSpPr>
        <p:spPr>
          <a:xfrm>
            <a:off x="5370444" y="3662995"/>
            <a:ext cx="6013174" cy="2499265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результативности:</a:t>
            </a:r>
          </a:p>
          <a:p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реализованных мероприятий десятиклассниками</a:t>
            </a:r>
          </a:p>
          <a:p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вовлеченных предпрофильников в организацию мероприятий</a:t>
            </a:r>
          </a:p>
          <a:p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мещающее содержимое 9"/>
          <p:cNvSpPr txBox="1">
            <a:spLocks/>
          </p:cNvSpPr>
          <p:nvPr/>
        </p:nvSpPr>
        <p:spPr>
          <a:xfrm>
            <a:off x="622300" y="1872696"/>
            <a:ext cx="10233577" cy="172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предметной недели по истории (тематические уроки, акция «Летопись Победы», мастер-классы для начальной школы)</a:t>
            </a:r>
          </a:p>
          <a:p>
            <a:endParaRPr lang="ru-RU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2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436</Words>
  <Application>Microsoft Office PowerPoint</Application>
  <PresentationFormat>Широкоэкранный</PresentationFormat>
  <Paragraphs>88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1_Тема Office</vt:lpstr>
      <vt:lpstr>Анализ работы по итогам воспитательной деятельности в 9-х классах</vt:lpstr>
      <vt:lpstr>Особенности воспитательной работы  в 9-й параллели в 2024-2025 гг.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воспитательной работы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Династический кризис  1825г.</dc:title>
  <dc:creator>Пользователь Microsoft Office</dc:creator>
  <cp:lastModifiedBy>User</cp:lastModifiedBy>
  <cp:revision>73</cp:revision>
  <dcterms:created xsi:type="dcterms:W3CDTF">2018-03-05T15:42:00Z</dcterms:created>
  <dcterms:modified xsi:type="dcterms:W3CDTF">2025-05-13T18:29:45Z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7918DEE9A9B247C6B8CB1620DDC225A5_12</vt:lpwstr>
  </property>
  <property fmtid="{D5CDD505-2E9C-101B-9397-08002B2CF9AE}" pid="3" name="KSOProductBuildVer">
    <vt:lpwstr>1049-12.2.0.21179</vt:lpwstr>
  </property>
</Properties>
</file>