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02" r:id="rId3"/>
    <p:sldId id="303" r:id="rId4"/>
    <p:sldId id="304" r:id="rId5"/>
    <p:sldId id="259" r:id="rId6"/>
    <p:sldId id="262" r:id="rId7"/>
    <p:sldId id="325" r:id="rId8"/>
    <p:sldId id="306" r:id="rId9"/>
    <p:sldId id="313" r:id="rId10"/>
    <p:sldId id="301" r:id="rId11"/>
    <p:sldId id="309" r:id="rId12"/>
    <p:sldId id="310" r:id="rId13"/>
    <p:sldId id="311" r:id="rId14"/>
    <p:sldId id="318" r:id="rId15"/>
    <p:sldId id="319" r:id="rId16"/>
    <p:sldId id="320" r:id="rId17"/>
    <p:sldId id="322" r:id="rId18"/>
    <p:sldId id="323" r:id="rId19"/>
    <p:sldId id="324" r:id="rId20"/>
    <p:sldId id="31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97" autoAdjust="0"/>
  </p:normalViewPr>
  <p:slideViewPr>
    <p:cSldViewPr>
      <p:cViewPr varScale="1">
        <p:scale>
          <a:sx n="60" d="100"/>
          <a:sy n="60" d="100"/>
        </p:scale>
        <p:origin x="16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E46E2-EE3A-4739-9249-62C6BDE2955F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EE96A-83FF-4052-B916-AAC371B1D8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6EC12-421D-4779-93BF-4A29FF73F25F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B4B29-4CFB-4075-9155-B6F0DA392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B4B29-4CFB-4075-9155-B6F0DA3920D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B4B29-4CFB-4075-9155-B6F0DA3920D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B4B29-4CFB-4075-9155-B6F0DA3920D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B4B29-4CFB-4075-9155-B6F0DA3920D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B2A0D-9902-4E86-9DE7-FE7ADB36DEE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B2A0D-9902-4E86-9DE7-FE7ADB36DEE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B4B29-4CFB-4075-9155-B6F0DA3920D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B4B29-4CFB-4075-9155-B6F0DA3920D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AE3E4-0EEA-4C8A-8C05-5085986ED14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B4B29-4CFB-4075-9155-B6F0DA3920D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1B731-8A13-44A0-AC4D-A31090CA98CF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статистика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B4B29-4CFB-4075-9155-B6F0DA3920D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B4B29-4CFB-4075-9155-B6F0DA3920D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B4B29-4CFB-4075-9155-B6F0DA3920D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EE90A6E-B26F-5AD8-0CC5-B318395E1EF3}"/>
              </a:ext>
            </a:extLst>
          </p:cNvPr>
          <p:cNvSpPr/>
          <p:nvPr userDrawn="1"/>
        </p:nvSpPr>
        <p:spPr>
          <a:xfrm>
            <a:off x="531459" y="333311"/>
            <a:ext cx="7569869" cy="1442720"/>
          </a:xfrm>
          <a:prstGeom prst="rect">
            <a:avLst/>
          </a:prstGeom>
          <a:gradFill>
            <a:gsLst>
              <a:gs pos="0">
                <a:srgbClr val="0199DA"/>
              </a:gs>
              <a:gs pos="46000">
                <a:srgbClr val="3B6CD3"/>
              </a:gs>
              <a:gs pos="64000">
                <a:srgbClr val="644FD0"/>
              </a:gs>
              <a:gs pos="93000">
                <a:srgbClr val="A61CC8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Параллелограмм 6">
            <a:extLst>
              <a:ext uri="{FF2B5EF4-FFF2-40B4-BE49-F238E27FC236}">
                <a16:creationId xmlns:a16="http://schemas.microsoft.com/office/drawing/2014/main" id="{C1BFF493-8B5D-B24E-696E-D631CD0151A1}"/>
              </a:ext>
            </a:extLst>
          </p:cNvPr>
          <p:cNvSpPr/>
          <p:nvPr userDrawn="1"/>
        </p:nvSpPr>
        <p:spPr>
          <a:xfrm>
            <a:off x="-1674775" y="333930"/>
            <a:ext cx="3527478" cy="2585103"/>
          </a:xfrm>
          <a:prstGeom prst="parallelogram">
            <a:avLst>
              <a:gd name="adj" fmla="val 98998"/>
            </a:avLst>
          </a:prstGeom>
          <a:gradFill flip="none" rotWithShape="1">
            <a:gsLst>
              <a:gs pos="37000">
                <a:srgbClr val="408ADC"/>
              </a:gs>
              <a:gs pos="54000">
                <a:srgbClr val="4563D1"/>
              </a:gs>
            </a:gsLst>
            <a:lin ang="2700000" scaled="1"/>
            <a:tileRect/>
          </a:gradFill>
          <a:ln>
            <a:noFill/>
          </a:ln>
          <a:effectLst>
            <a:outerShdw blurRad="177800" dist="38100" dir="9480000" algn="b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Параллелограмм 16">
            <a:extLst>
              <a:ext uri="{FF2B5EF4-FFF2-40B4-BE49-F238E27FC236}">
                <a16:creationId xmlns:a16="http://schemas.microsoft.com/office/drawing/2014/main" id="{56E21E34-359A-7F78-5FA9-01F0A538C1FB}"/>
              </a:ext>
            </a:extLst>
          </p:cNvPr>
          <p:cNvSpPr/>
          <p:nvPr userDrawn="1"/>
        </p:nvSpPr>
        <p:spPr>
          <a:xfrm>
            <a:off x="6756082" y="-2009511"/>
            <a:ext cx="4435859" cy="3785542"/>
          </a:xfrm>
          <a:prstGeom prst="parallelogram">
            <a:avLst>
              <a:gd name="adj" fmla="val 98998"/>
            </a:avLst>
          </a:prstGeom>
          <a:gradFill>
            <a:gsLst>
              <a:gs pos="44000">
                <a:srgbClr val="6C2DA8"/>
              </a:gs>
              <a:gs pos="26000">
                <a:srgbClr val="8A20B1"/>
              </a:gs>
              <a:gs pos="68000">
                <a:srgbClr val="6231A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94A8DC-1B7E-523F-5E02-6D8ADF2433C3}"/>
              </a:ext>
            </a:extLst>
          </p:cNvPr>
          <p:cNvSpPr txBox="1"/>
          <p:nvPr userDrawn="1"/>
        </p:nvSpPr>
        <p:spPr>
          <a:xfrm>
            <a:off x="8458200" y="1395648"/>
            <a:ext cx="592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6CBA965-582B-40F8-A653-4281B1ECBD15}" type="slidenum">
              <a:rPr lang="ru-RU" sz="2400" b="1" kern="120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pPr algn="r"/>
              <a:t>‹#›</a:t>
            </a:fld>
            <a:endParaRPr lang="ru-RU" sz="2400" b="1" kern="1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756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074;&#1077;&#1073;&#1080;&#1085;&#1072;&#1088;%20&#1054;&#1048;&#1055;&#1054;/&#1089;&#1089;&#1099;&#1083;&#1082;&#1080;/3.%20&#1057;&#1073;&#1086;&#1088;&#1085;&#1080;&#1082;_&#1055;&#1077;&#1076;&#1089;&#1086;&#1074;&#1077;&#1090;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5;&#1080;&#1084;&#1085;1&#1089;&#1086;&#1083;&#1082;&#1072;&#1084;.&#1088;&#1092;/p88aa1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5;&#1080;&#1084;&#1085;1&#1089;&#1086;&#1083;&#1082;&#1072;&#1084;.&#1088;&#1092;/p88aa1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&#1074;&#1077;&#1073;&#1080;&#1085;&#1072;&#1088;%20&#1054;&#1048;&#1055;&#1054;/&#1087;&#1087;&#1090;%20&#1084;&#1077;&#1090;&#1086;&#1076;&#1080;&#1082;&#1080;/3.%20&#1057;&#1073;&#1086;&#1088;&#1085;&#1080;&#1082;_&#1055;&#1077;&#1076;&#1089;&#1086;&#1074;&#1077;&#1090;.pdf" TargetMode="External"/><Relationship Id="rId5" Type="http://schemas.openxmlformats.org/officeDocument/2006/relationships/hyperlink" Target="&#1074;&#1077;&#1073;&#1080;&#1085;&#1072;&#1088;%20&#1054;&#1048;&#1055;&#1054;/&#1089;&#1089;&#1099;&#1083;&#1082;&#1080;/&#1043;&#1076;&#1077;%20&#1085;&#1072;&#1096;&#1077;%20&#1074;&#1087;&#1077;&#1088;&#1105;&#1076;.pptx" TargetMode="External"/><Relationship Id="rId4" Type="http://schemas.openxmlformats.org/officeDocument/2006/relationships/hyperlink" Target="&#1074;&#1077;&#1073;&#1080;&#1085;&#1072;&#1088;%20&#1054;&#1048;&#1055;&#1054;/&#1089;&#1089;&#1099;&#1083;&#1082;&#1080;/&#1056;&#1086;&#1083;&#1100;%20&#1076;&#1080;&#1088;&#1077;&#1082;&#1090;&#1086;&#1088;&#1072;%20&#1096;&#1082;&#1086;&#1083;&#1099;.pptx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gimn1sol@sosh.permkrai.ru" TargetMode="External"/><Relationship Id="rId2" Type="http://schemas.openxmlformats.org/officeDocument/2006/relationships/hyperlink" Target="https://vk.com/gimn1solka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doc86447548_688000774?hash=IAHtqK6sSyfAU5LwIXLgCBqzXHfQA9O5NRtUcz4TACT&amp;dl=LfgN1MoVwXVK6bg4pWwmLXe0ZJM7h3oJEG9XKUCscbP&amp;from_module=vkmsg_deskto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74;&#1077;&#1073;&#1080;&#1085;&#1072;&#1088;%20&#1054;&#1048;&#1055;&#1054;/&#1087;&#1087;&#1090;%20&#1084;&#1077;&#1090;&#1086;&#1076;&#1080;&#1082;&#1080;/&#1089;&#1072;&#1084;&#1086;&#1086;&#1073;&#1089;&#1083;&#1077;&#1076;&#1086;&#1074;&#1072;&#1085;&#1080;&#1077;%202024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&#1074;&#1077;&#1073;&#1080;&#1085;&#1072;&#1088;%20&#1054;&#1048;&#1055;&#1054;/&#1087;&#1087;&#1090;%20&#1084;&#1077;&#1090;&#1086;&#1076;&#1080;&#1082;&#1080;/&#1087;&#1086;&#1083;&#1086;&#1078;&#1077;&#1085;&#1080;&#1077;%20&#1086;%20&#1074;&#1089;&#1086;&#1082;&#1086;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908720"/>
            <a:ext cx="792088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333399"/>
                </a:solidFill>
              </a:rPr>
              <a:t>ПОЛНЫЙ ВПЕРЁД!!!</a:t>
            </a:r>
          </a:p>
          <a:p>
            <a:pPr algn="ctr"/>
            <a:endParaRPr lang="ru-RU" sz="2400" b="1" dirty="0">
              <a:solidFill>
                <a:srgbClr val="333399"/>
              </a:solidFill>
            </a:endParaRPr>
          </a:p>
          <a:p>
            <a:pPr algn="ctr"/>
            <a:endParaRPr lang="ru-RU" sz="2400" b="1" dirty="0">
              <a:solidFill>
                <a:srgbClr val="333399"/>
              </a:solidFill>
            </a:endParaRPr>
          </a:p>
          <a:p>
            <a:pPr algn="ctr"/>
            <a:r>
              <a:rPr lang="ru-RU" sz="2400" b="1" dirty="0">
                <a:solidFill>
                  <a:srgbClr val="333399"/>
                </a:solidFill>
              </a:rPr>
              <a:t>А вы точно знаете, где находится </a:t>
            </a:r>
            <a:r>
              <a:rPr lang="ru-RU" sz="2400" b="1" u="sng" dirty="0">
                <a:solidFill>
                  <a:srgbClr val="333399"/>
                </a:solidFill>
              </a:rPr>
              <a:t>ваше</a:t>
            </a:r>
            <a:r>
              <a:rPr lang="ru-RU" sz="2400" b="1" dirty="0">
                <a:solidFill>
                  <a:srgbClr val="333399"/>
                </a:solidFill>
              </a:rPr>
              <a:t> «вперёд»?</a:t>
            </a:r>
          </a:p>
          <a:p>
            <a:pPr algn="ctr"/>
            <a:r>
              <a:rPr lang="ru-RU" sz="2400" b="1" dirty="0">
                <a:solidFill>
                  <a:srgbClr val="333399"/>
                </a:solidFill>
              </a:rPr>
              <a:t>Это про то, что будет завтра или послезавтра.</a:t>
            </a:r>
          </a:p>
          <a:p>
            <a:pPr algn="ctr"/>
            <a:r>
              <a:rPr lang="ru-RU" sz="2400" b="1" dirty="0">
                <a:solidFill>
                  <a:srgbClr val="333399"/>
                </a:solidFill>
              </a:rPr>
              <a:t>Завтра, конечно же, будет.</a:t>
            </a:r>
          </a:p>
          <a:p>
            <a:pPr algn="ctr"/>
            <a:r>
              <a:rPr lang="ru-RU" sz="2400" b="1" dirty="0">
                <a:solidFill>
                  <a:srgbClr val="333399"/>
                </a:solidFill>
              </a:rPr>
              <a:t>А вот </a:t>
            </a:r>
            <a:r>
              <a:rPr lang="ru-RU" sz="2400" b="1" u="sng" dirty="0">
                <a:solidFill>
                  <a:srgbClr val="333399"/>
                </a:solidFill>
              </a:rPr>
              <a:t>кто вы и ваша школа </a:t>
            </a:r>
            <a:r>
              <a:rPr lang="ru-RU" sz="2400" b="1" dirty="0">
                <a:solidFill>
                  <a:srgbClr val="333399"/>
                </a:solidFill>
              </a:rPr>
              <a:t>в этом самом завтра?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644008" y="4941168"/>
            <a:ext cx="4104456" cy="144016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Зюльганова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Ольга Александровна,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директор МАОУ «Гимназия №1»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г.Соликамска Пермского края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F:\экспертно-аналитический семинар по качеству образования\Рисунок1 копия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086" t="11854" r="4651"/>
          <a:stretch>
            <a:fillRect/>
          </a:stretch>
        </p:blipFill>
        <p:spPr bwMode="auto">
          <a:xfrm>
            <a:off x="0" y="0"/>
            <a:ext cx="2051720" cy="1606415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333399"/>
                </a:solidFill>
              </a:rPr>
              <a:t>Разработка критериев и показателей мониторинга результативности ВС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5328592"/>
          </a:xfrm>
        </p:spPr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/>
              <a:t>универсальных критериев для изучения развития ВС </a:t>
            </a:r>
          </a:p>
          <a:p>
            <a:pPr marL="514350" lvl="0" indent="-514350">
              <a:buNone/>
            </a:pPr>
            <a:r>
              <a:rPr lang="ru-RU" dirty="0"/>
              <a:t>       не существует, каждая школа  обосновывает свой вариант, исходя из целей, идей, подходов, планируемых результатов, особенностей условий организации, ресурсов ее социума;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критерии и показатели результатов развития ВС могут корректироваться по ходу деятельности организации, по мере развития воспитательной системы или в связи с изменением условий деятельности организации и возможностей ее социума;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процесс разработки критериев и показателей достаточно длительный и сложный, требующий привлечения специалистов, предоставления возможности участия в этой деятельности всем субъектам организации, то есть взрослым и детям, а также социальным и профессиональным партнерам.</a:t>
            </a:r>
          </a:p>
          <a:p>
            <a:endParaRPr lang="ru-RU" dirty="0"/>
          </a:p>
        </p:txBody>
      </p:sp>
      <p:pic>
        <p:nvPicPr>
          <p:cNvPr id="4" name="Picture 2" descr="F:\экспертно-аналитический семинар по качеству образования\Рисунок1 копия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854"/>
          <a:stretch>
            <a:fillRect/>
          </a:stretch>
        </p:blipFill>
        <p:spPr bwMode="auto">
          <a:xfrm>
            <a:off x="8172400" y="116632"/>
            <a:ext cx="859968" cy="44616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424936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333399"/>
                </a:solidFill>
              </a:rPr>
              <a:t>Привлечение родителей к процессу мониторинга воспитательной системы школы</a:t>
            </a:r>
            <a:endParaRPr lang="ru-RU" sz="3200" dirty="0">
              <a:solidFill>
                <a:srgbClr val="3333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268760"/>
            <a:ext cx="7920880" cy="3849291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5600" dirty="0"/>
              <a:t>Способы вовлечения родителей:</a:t>
            </a:r>
          </a:p>
          <a:p>
            <a:pPr>
              <a:buNone/>
            </a:pPr>
            <a:r>
              <a:rPr lang="ru-RU" sz="5600" b="1" dirty="0"/>
              <a:t>1.Создание специальной рабочей группы родителей</a:t>
            </a:r>
          </a:p>
          <a:p>
            <a:pPr>
              <a:buNone/>
            </a:pPr>
            <a:r>
              <a:rPr lang="ru-RU" sz="5600" b="1" dirty="0"/>
              <a:t>2.Проведение встреч и семинаров для родителей</a:t>
            </a:r>
          </a:p>
          <a:p>
            <a:pPr>
              <a:buNone/>
            </a:pPr>
            <a:r>
              <a:rPr lang="ru-RU" sz="5600" b="1" dirty="0"/>
              <a:t>3.Активное использование цифровых платформ</a:t>
            </a:r>
          </a:p>
          <a:p>
            <a:pPr>
              <a:buNone/>
            </a:pPr>
            <a:r>
              <a:rPr lang="ru-RU" sz="5600" b="1" dirty="0"/>
              <a:t>4.Открытые уроки и презентации</a:t>
            </a:r>
            <a:endParaRPr lang="ru-RU" sz="5600" dirty="0"/>
          </a:p>
          <a:p>
            <a:pPr>
              <a:buNone/>
            </a:pPr>
            <a:r>
              <a:rPr lang="ru-RU" sz="5600" b="1" dirty="0"/>
              <a:t>5.Участие в мероприятиях совместно с детьми</a:t>
            </a:r>
          </a:p>
          <a:p>
            <a:pPr>
              <a:buNone/>
            </a:pPr>
            <a:r>
              <a:rPr lang="ru-RU" sz="5600" b="1" dirty="0"/>
              <a:t>6.Оформление информационного стенда или </a:t>
            </a:r>
            <a:r>
              <a:rPr lang="ru-RU" sz="5600" b="1" dirty="0" err="1"/>
              <a:t>блога</a:t>
            </a:r>
            <a:endParaRPr lang="ru-RU" sz="5600" b="1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11560" y="4941168"/>
            <a:ext cx="7920880" cy="1049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file"/>
              </a:rPr>
              <a:t>Рабочая тетрадь для педагогов, родителей, детей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5600" b="1" dirty="0">
                <a:hlinkClick r:id="rId3" action="ppaction://hlinkfile"/>
              </a:rPr>
              <a:t>Чек-лист</a:t>
            </a: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F:\экспертно-аналитический семинар по качеству образования\Рисунок1 копия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854"/>
          <a:stretch>
            <a:fillRect/>
          </a:stretch>
        </p:blipFill>
        <p:spPr bwMode="auto">
          <a:xfrm>
            <a:off x="8172400" y="116632"/>
            <a:ext cx="859968" cy="44616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333399"/>
                </a:solidFill>
              </a:rPr>
              <a:t>Выбор правильной формы анкетирования</a:t>
            </a:r>
            <a:endParaRPr lang="ru-RU" dirty="0">
              <a:solidFill>
                <a:srgbClr val="3333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4248472" cy="514116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/>
              <a:t>1.Открытые вопросы</a:t>
            </a:r>
          </a:p>
          <a:p>
            <a:pPr>
              <a:buNone/>
            </a:pPr>
            <a:r>
              <a:rPr lang="ru-RU" dirty="0"/>
              <a:t>Примеры вопросов:</a:t>
            </a:r>
          </a:p>
          <a:p>
            <a:pPr>
              <a:buNone/>
            </a:pPr>
            <a:r>
              <a:rPr lang="ru-RU" dirty="0"/>
              <a:t>- Как вы считаете, какие ценности являются приоритетными в вашей семье?</a:t>
            </a:r>
          </a:p>
          <a:p>
            <a:pPr>
              <a:buNone/>
            </a:pPr>
            <a:r>
              <a:rPr lang="ru-RU" dirty="0"/>
              <a:t>- Какие проблемы возникают чаще всего в классе вашего ребенка?</a:t>
            </a:r>
          </a:p>
          <a:p>
            <a:pPr>
              <a:buNone/>
            </a:pPr>
            <a:r>
              <a:rPr lang="ru-RU" b="1" dirty="0"/>
              <a:t>2.Закрытые вопросы с вариантами выбора</a:t>
            </a:r>
          </a:p>
          <a:p>
            <a:pPr>
              <a:buNone/>
            </a:pPr>
            <a:r>
              <a:rPr lang="ru-RU" dirty="0"/>
              <a:t>Примеры вопросов:</a:t>
            </a:r>
          </a:p>
          <a:p>
            <a:pPr>
              <a:buNone/>
            </a:pPr>
            <a:r>
              <a:rPr lang="ru-RU" dirty="0"/>
              <a:t>- Удовлетворяет ли вас уровень безопасности в школе?</a:t>
            </a:r>
          </a:p>
          <a:p>
            <a:pPr>
              <a:buNone/>
            </a:pPr>
            <a:r>
              <a:rPr lang="ru-RU" dirty="0"/>
              <a:t>▫️ Да ▫️ Нет ▫️ Частично</a:t>
            </a:r>
          </a:p>
          <a:p>
            <a:pPr>
              <a:buNone/>
            </a:pPr>
            <a:r>
              <a:rPr lang="ru-RU" b="1" dirty="0"/>
              <a:t>3.Вопросы типа </a:t>
            </a:r>
            <a:r>
              <a:rPr lang="ru-RU" b="1" dirty="0" err="1"/>
              <a:t>Лайкерта</a:t>
            </a:r>
            <a:r>
              <a:rPr lang="ru-RU" b="1" dirty="0"/>
              <a:t> (шкала согласия-несогласия)</a:t>
            </a:r>
          </a:p>
          <a:p>
            <a:pPr>
              <a:buNone/>
            </a:pPr>
            <a:r>
              <a:rPr lang="ru-RU" dirty="0"/>
              <a:t>Пример вопроса:</a:t>
            </a:r>
          </a:p>
          <a:p>
            <a:pPr>
              <a:buNone/>
            </a:pPr>
            <a:r>
              <a:rPr lang="ru-RU" dirty="0"/>
              <a:t>- Насколько вы согласны с утверждением: «В нашей школе создана комфортная атмосфера для развития талантов?»  </a:t>
            </a:r>
          </a:p>
          <a:p>
            <a:pPr>
              <a:buNone/>
            </a:pPr>
            <a:r>
              <a:rPr lang="ru-RU" dirty="0"/>
              <a:t>⬜ Полностью согласен ⬜ Согласен ⬜ Нейтрально ⬜ Не согласен ⬜ Категорически не согласен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716016" y="1484784"/>
            <a:ext cx="4248472" cy="4536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4.Анкета в формате викторины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Пример вопроса: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Выберите самую важную ценность воспитания в современной школе: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Ответственность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Доброта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Честность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Независимость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5.Онлайн-анкетирование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Использование специализированных платформ для заполнения анкет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онлайн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упрощает обработку данных и ускоряет сбор мнений.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6.Телефонные или дистанционные интервью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7.Тестовые задания с выбором правильного варианта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Пример теста: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Что входит в понятие воспитательная система школы?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✓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Цели и задачи воспитания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✓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Методы и технологии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✓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Ресурсное обеспечение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✓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Нормативно-правовая база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8.Фотосессии с комментариями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9.Голосование в режиме реального времени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79512" y="6021288"/>
            <a:ext cx="8424936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4500" b="1" dirty="0"/>
              <a:t>Удовлетворенность качеством образовательных услуг</a:t>
            </a:r>
            <a:br>
              <a:rPr lang="ru-RU" sz="1200" b="1" dirty="0"/>
            </a:br>
            <a:r>
              <a:rPr lang="en-US" sz="3200" b="1" dirty="0">
                <a:hlinkClick r:id="rId3"/>
              </a:rPr>
              <a:t>https://xn--1-8sbhulffeel6a.xn--p1ai/p88aa1.html</a:t>
            </a:r>
            <a:r>
              <a:rPr lang="ru-RU" sz="3200" b="1" dirty="0"/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F:\экспертно-аналитический семинар по качеству образования\Рисунок1 копия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854"/>
          <a:stretch>
            <a:fillRect/>
          </a:stretch>
        </p:blipFill>
        <p:spPr bwMode="auto">
          <a:xfrm>
            <a:off x="8172400" y="116632"/>
            <a:ext cx="859968" cy="44616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333399"/>
                </a:solidFill>
              </a:rPr>
              <a:t>Современные </a:t>
            </a:r>
            <a:r>
              <a:rPr lang="ru-RU" sz="2800" b="1" dirty="0" err="1">
                <a:solidFill>
                  <a:srgbClr val="333399"/>
                </a:solidFill>
              </a:rPr>
              <a:t>онлайн-платформы</a:t>
            </a:r>
            <a:r>
              <a:rPr lang="ru-RU" sz="2800" b="1" dirty="0">
                <a:solidFill>
                  <a:srgbClr val="333399"/>
                </a:solidFill>
              </a:rPr>
              <a:t> для опросов и анкетирования</a:t>
            </a:r>
            <a:endParaRPr lang="ru-RU" sz="2800" dirty="0">
              <a:solidFill>
                <a:srgbClr val="3333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8352928" cy="59046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/>
              <a:t>Популярные платформы для проведения опросов и анкетирования</a:t>
            </a:r>
          </a:p>
          <a:p>
            <a:pPr>
              <a:buNone/>
            </a:pPr>
            <a:r>
              <a:rPr lang="ru-RU" sz="1600" b="1" dirty="0"/>
              <a:t>1. </a:t>
            </a:r>
            <a:r>
              <a:rPr lang="ru-RU" sz="1600" b="1" dirty="0" err="1"/>
              <a:t>Google</a:t>
            </a:r>
            <a:r>
              <a:rPr lang="ru-RU" sz="1600" b="1" dirty="0"/>
              <a:t> </a:t>
            </a:r>
            <a:r>
              <a:rPr lang="ru-RU" sz="1600" b="1" dirty="0" err="1"/>
              <a:t>Forms</a:t>
            </a:r>
            <a:r>
              <a:rPr lang="ru-RU" sz="1600" b="1" dirty="0"/>
              <a:t> </a:t>
            </a:r>
            <a:r>
              <a:rPr lang="en-US" sz="1600" b="1" dirty="0">
                <a:hlinkClick r:id="rId3"/>
              </a:rPr>
              <a:t>https://xn--1-8sbhulffeel6a.xn--p1ai/p88aa1.html</a:t>
            </a:r>
            <a:r>
              <a:rPr lang="ru-RU" sz="1600" b="1" dirty="0"/>
              <a:t> </a:t>
            </a:r>
          </a:p>
          <a:p>
            <a:pPr>
              <a:buNone/>
            </a:pPr>
            <a:r>
              <a:rPr lang="ru-RU" sz="1600" dirty="0"/>
              <a:t>Простое и бесплатное приложение от </a:t>
            </a:r>
            <a:r>
              <a:rPr lang="ru-RU" sz="1600" dirty="0" err="1"/>
              <a:t>Google</a:t>
            </a:r>
            <a:r>
              <a:rPr lang="ru-RU" sz="1600" dirty="0"/>
              <a:t>, позволяющее создавать разнообразные анкеты и собирать ответы пользователей. Сервис автоматически сохраняет результаты в таблице </a:t>
            </a:r>
            <a:r>
              <a:rPr lang="ru-RU" sz="1600" dirty="0" err="1"/>
              <a:t>Excel</a:t>
            </a:r>
            <a:r>
              <a:rPr lang="ru-RU" sz="1600" dirty="0"/>
              <a:t>, доступ к которой можно настроить для совместного редактирования и просмотра.</a:t>
            </a:r>
          </a:p>
          <a:p>
            <a:pPr>
              <a:buNone/>
            </a:pPr>
            <a:r>
              <a:rPr lang="ru-RU" sz="1600" b="1" dirty="0"/>
              <a:t>2. </a:t>
            </a:r>
            <a:r>
              <a:rPr lang="ru-RU" sz="1600" b="1" dirty="0" err="1"/>
              <a:t>Яндекс.Формулы</a:t>
            </a:r>
            <a:endParaRPr lang="ru-RU" sz="1600" b="1" dirty="0"/>
          </a:p>
          <a:p>
            <a:pPr>
              <a:buNone/>
            </a:pPr>
            <a:r>
              <a:rPr lang="ru-RU" sz="1600" dirty="0"/>
              <a:t>Российский аналог </a:t>
            </a:r>
            <a:r>
              <a:rPr lang="ru-RU" sz="1600" dirty="0" err="1"/>
              <a:t>Google</a:t>
            </a:r>
            <a:r>
              <a:rPr lang="ru-RU" sz="1600" dirty="0"/>
              <a:t> </a:t>
            </a:r>
            <a:r>
              <a:rPr lang="ru-RU" sz="1600" dirty="0" err="1"/>
              <a:t>Forms</a:t>
            </a:r>
            <a:r>
              <a:rPr lang="ru-RU" sz="1600" dirty="0"/>
              <a:t>, созданный командой </a:t>
            </a:r>
            <a:r>
              <a:rPr lang="ru-RU" sz="1600" dirty="0" err="1"/>
              <a:t>Яндекса</a:t>
            </a:r>
            <a:r>
              <a:rPr lang="ru-RU" sz="1600" dirty="0"/>
              <a:t>. Платформа предлагает удобный конструктор анкет и автоматическую обработку результатов.</a:t>
            </a:r>
          </a:p>
          <a:p>
            <a:pPr>
              <a:buNone/>
            </a:pPr>
            <a:r>
              <a:rPr lang="ru-RU" sz="1600" b="1" dirty="0"/>
              <a:t>3. </a:t>
            </a:r>
            <a:r>
              <a:rPr lang="ru-RU" sz="1600" b="1" dirty="0" err="1"/>
              <a:t>SurveyMonkey</a:t>
            </a:r>
            <a:endParaRPr lang="ru-RU" sz="1600" b="1" dirty="0"/>
          </a:p>
          <a:p>
            <a:pPr>
              <a:buNone/>
            </a:pPr>
            <a:r>
              <a:rPr lang="ru-RU" sz="1600" dirty="0"/>
              <a:t>Один из крупнейших мировых сервисов для создания профессиональных опросов. Позволяет настраивать внешний вид анкеты, выбирать дизайн и получать подробную статистику.</a:t>
            </a:r>
          </a:p>
          <a:p>
            <a:pPr>
              <a:buNone/>
            </a:pPr>
            <a:r>
              <a:rPr lang="ru-RU" sz="1600" b="1" dirty="0"/>
              <a:t>4. </a:t>
            </a:r>
            <a:r>
              <a:rPr lang="ru-RU" sz="1600" b="1" dirty="0" err="1"/>
              <a:t>Typeform</a:t>
            </a:r>
            <a:endParaRPr lang="ru-RU" sz="1600" b="1" dirty="0"/>
          </a:p>
          <a:p>
            <a:pPr>
              <a:buNone/>
            </a:pPr>
            <a:r>
              <a:rPr lang="ru-RU" sz="1600" dirty="0"/>
              <a:t>Платформа отличается удобным дизайном и возможностью создавать визуально привлекательные анкеты. Подходит для тех, кто хочет привлечь внимание респондентов привлекательным внешним видом анкеты.</a:t>
            </a:r>
          </a:p>
          <a:p>
            <a:pPr>
              <a:buNone/>
            </a:pPr>
            <a:r>
              <a:rPr lang="ru-RU" sz="1600" b="1" dirty="0"/>
              <a:t>6. </a:t>
            </a:r>
            <a:r>
              <a:rPr lang="ru-RU" sz="1600" b="1" dirty="0" err="1"/>
              <a:t>Tilda</a:t>
            </a:r>
            <a:r>
              <a:rPr lang="ru-RU" sz="1600" b="1" dirty="0"/>
              <a:t> </a:t>
            </a:r>
            <a:r>
              <a:rPr lang="ru-RU" sz="1600" b="1" dirty="0" err="1"/>
              <a:t>Analytics</a:t>
            </a:r>
            <a:endParaRPr lang="ru-RU" sz="1600" b="1" dirty="0"/>
          </a:p>
          <a:p>
            <a:pPr>
              <a:buNone/>
            </a:pPr>
            <a:r>
              <a:rPr lang="ru-RU" sz="1600" dirty="0"/>
              <a:t>Бесплатный инструмент, интегрированный с конструктором сайтов </a:t>
            </a:r>
            <a:r>
              <a:rPr lang="ru-RU" sz="1600" dirty="0" err="1"/>
              <a:t>Tilda</a:t>
            </a:r>
            <a:r>
              <a:rPr lang="ru-RU" sz="1600" dirty="0"/>
              <a:t>. Отличается легкостью использования и способностью создавать красивые </a:t>
            </a:r>
            <a:r>
              <a:rPr lang="ru-RU" sz="1600" dirty="0" err="1"/>
              <a:t>веб-страницы</a:t>
            </a:r>
            <a:r>
              <a:rPr lang="ru-RU" sz="1600" dirty="0"/>
              <a:t> с встроенной формой анкетирования.</a:t>
            </a:r>
          </a:p>
          <a:p>
            <a:pPr>
              <a:buNone/>
            </a:pPr>
            <a:r>
              <a:rPr lang="ru-RU" sz="1600" dirty="0"/>
              <a:t> </a:t>
            </a:r>
          </a:p>
          <a:p>
            <a:pPr>
              <a:buNone/>
            </a:pPr>
            <a:endParaRPr lang="ru-RU" sz="1600" dirty="0"/>
          </a:p>
        </p:txBody>
      </p:sp>
      <p:pic>
        <p:nvPicPr>
          <p:cNvPr id="4" name="Picture 2" descr="F:\экспертно-аналитический семинар по качеству образования\Рисунок1 копия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854"/>
          <a:stretch>
            <a:fillRect/>
          </a:stretch>
        </p:blipFill>
        <p:spPr bwMode="auto">
          <a:xfrm>
            <a:off x="8172400" y="116632"/>
            <a:ext cx="859968" cy="44616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908720"/>
            <a:ext cx="792088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333399"/>
                </a:solidFill>
              </a:rPr>
              <a:t>ПОЛНЫЙ ВПЕРЁД!!!</a:t>
            </a:r>
          </a:p>
          <a:p>
            <a:pPr algn="ctr"/>
            <a:endParaRPr lang="ru-RU" sz="2400" b="1" dirty="0">
              <a:solidFill>
                <a:srgbClr val="333399"/>
              </a:solidFill>
            </a:endParaRPr>
          </a:p>
          <a:p>
            <a:pPr algn="ctr"/>
            <a:endParaRPr lang="ru-RU" sz="2400" b="1" dirty="0">
              <a:solidFill>
                <a:srgbClr val="333399"/>
              </a:solidFill>
            </a:endParaRPr>
          </a:p>
          <a:p>
            <a:pPr algn="ctr"/>
            <a:r>
              <a:rPr lang="ru-RU" sz="2400" b="1" dirty="0">
                <a:solidFill>
                  <a:srgbClr val="333399"/>
                </a:solidFill>
              </a:rPr>
              <a:t>А вы точно знаете, где находится </a:t>
            </a:r>
            <a:r>
              <a:rPr lang="ru-RU" sz="2400" b="1" u="sng" dirty="0">
                <a:solidFill>
                  <a:srgbClr val="333399"/>
                </a:solidFill>
              </a:rPr>
              <a:t>ваше</a:t>
            </a:r>
            <a:r>
              <a:rPr lang="ru-RU" sz="2400" b="1" dirty="0">
                <a:solidFill>
                  <a:srgbClr val="333399"/>
                </a:solidFill>
              </a:rPr>
              <a:t> «вперёд»?</a:t>
            </a:r>
          </a:p>
          <a:p>
            <a:pPr algn="ctr"/>
            <a:r>
              <a:rPr lang="ru-RU" sz="2400" b="1" dirty="0">
                <a:solidFill>
                  <a:srgbClr val="333399"/>
                </a:solidFill>
              </a:rPr>
              <a:t>Это про то, что будет завтра или послезавтра.</a:t>
            </a:r>
          </a:p>
          <a:p>
            <a:pPr algn="ctr"/>
            <a:r>
              <a:rPr lang="ru-RU" sz="2400" b="1" dirty="0">
                <a:solidFill>
                  <a:srgbClr val="333399"/>
                </a:solidFill>
              </a:rPr>
              <a:t>Завтра, конечно же, будет.</a:t>
            </a:r>
          </a:p>
          <a:p>
            <a:pPr algn="ctr"/>
            <a:r>
              <a:rPr lang="ru-RU" sz="2400" b="1" dirty="0">
                <a:solidFill>
                  <a:srgbClr val="333399"/>
                </a:solidFill>
              </a:rPr>
              <a:t>А вот </a:t>
            </a:r>
            <a:r>
              <a:rPr lang="ru-RU" sz="2400" b="1" u="sng" dirty="0">
                <a:solidFill>
                  <a:srgbClr val="333399"/>
                </a:solidFill>
              </a:rPr>
              <a:t>кто вы и ваша школа </a:t>
            </a:r>
            <a:r>
              <a:rPr lang="ru-RU" sz="2400" b="1" dirty="0">
                <a:solidFill>
                  <a:srgbClr val="333399"/>
                </a:solidFill>
              </a:rPr>
              <a:t>в этом самом завтра?</a:t>
            </a:r>
          </a:p>
          <a:p>
            <a:pPr algn="ctr"/>
            <a:endParaRPr lang="ru-RU" sz="2400" b="1" dirty="0">
              <a:solidFill>
                <a:srgbClr val="333399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644008" y="4941168"/>
            <a:ext cx="4104456" cy="144016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Зюльганова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Ольга Александровна,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директор МАОУ «Гимназия №1»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г.Соликамска Пермского края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F:\экспертно-аналитический семинар по качеству образования\Рисунок1 копия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086" t="11854" r="4651"/>
          <a:stretch>
            <a:fillRect/>
          </a:stretch>
        </p:blipFill>
        <p:spPr bwMode="auto">
          <a:xfrm>
            <a:off x="0" y="0"/>
            <a:ext cx="2051720" cy="160641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Заголовок 1">
            <a:hlinkClick r:id="rId4" action="ppaction://hlinkpres?slideindex=1&amp;slidetitle="/>
          </p:cNvPr>
          <p:cNvSpPr txBox="1">
            <a:spLocks/>
          </p:cNvSpPr>
          <p:nvPr/>
        </p:nvSpPr>
        <p:spPr>
          <a:xfrm>
            <a:off x="323528" y="39330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5" action="ppaction://hlinkpres?slideindex=1&amp;slidetitle="/>
              </a:rPr>
              <a:t>Где наше вперёд?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  <a:hlinkClick r:id="rId6" action="ppaction://hlinkfil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СОВЕЩАНИЕ  ВОСПИТАНИЕ ОИПО\icon-43681.jpg"/>
          <p:cNvPicPr>
            <a:picLocks noChangeAspect="1" noChangeArrowheads="1"/>
          </p:cNvPicPr>
          <p:nvPr/>
        </p:nvPicPr>
        <p:blipFill>
          <a:blip r:embed="rId3" cstate="print"/>
          <a:srcRect l="31640" r="29480"/>
          <a:stretch>
            <a:fillRect/>
          </a:stretch>
        </p:blipFill>
        <p:spPr bwMode="auto">
          <a:xfrm>
            <a:off x="0" y="0"/>
            <a:ext cx="403120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99"/>
                </a:solidFill>
              </a:rPr>
              <a:t>Эпоха национального испытания, национального возрождения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412776"/>
            <a:ext cx="4906888" cy="4392488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000099"/>
                </a:solidFill>
              </a:rPr>
              <a:t>ОБЪЕДИНЕНИЕ: ОБЩИЕ ТРАДИЦИОННЫЕ ДУХОВНО-НРАВСТВЕННЫЕ ЦЕННОСТИ И ОБЩАЯ ИСТОРИЧЕСКАЯ СУДЬБА:</a:t>
            </a:r>
          </a:p>
          <a:p>
            <a:r>
              <a:rPr lang="ru-RU" dirty="0">
                <a:solidFill>
                  <a:srgbClr val="000099"/>
                </a:solidFill>
              </a:rPr>
              <a:t>духовное возрождение семьи</a:t>
            </a:r>
          </a:p>
          <a:p>
            <a:r>
              <a:rPr lang="ru-RU" dirty="0">
                <a:solidFill>
                  <a:srgbClr val="000099"/>
                </a:solidFill>
              </a:rPr>
              <a:t>изучение и овладение опытом предыдущих поколений</a:t>
            </a:r>
          </a:p>
          <a:p>
            <a:r>
              <a:rPr lang="ru-RU" dirty="0">
                <a:solidFill>
                  <a:srgbClr val="000099"/>
                </a:solidFill>
              </a:rPr>
              <a:t>изучение родословной, истории семьи</a:t>
            </a:r>
          </a:p>
          <a:p>
            <a:r>
              <a:rPr lang="ru-RU" dirty="0">
                <a:solidFill>
                  <a:srgbClr val="000099"/>
                </a:solidFill>
              </a:rPr>
              <a:t>родители – союзники, друзья, партнёры, </a:t>
            </a:r>
            <a:r>
              <a:rPr lang="ru-RU" dirty="0" err="1">
                <a:solidFill>
                  <a:srgbClr val="000099"/>
                </a:solidFill>
              </a:rPr>
              <a:t>соработники</a:t>
            </a:r>
            <a:r>
              <a:rPr lang="ru-RU" dirty="0">
                <a:solidFill>
                  <a:srgbClr val="000099"/>
                </a:solidFill>
              </a:rPr>
              <a:t>, соратники учителей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21265906">
            <a:off x="3528866" y="5591995"/>
            <a:ext cx="520941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ПАТРИОТИЗМ</a:t>
            </a:r>
          </a:p>
        </p:txBody>
      </p:sp>
      <p:pic>
        <p:nvPicPr>
          <p:cNvPr id="6" name="Picture 2" descr="C:\Users\Admin\Desktop\СОВЕЩАНИЕ  ВОСПИТАНИЕ ОИПО\d9d66c6c5ae89ccebf500b99711b3ee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0F3FC"/>
              </a:clrFrom>
              <a:clrTo>
                <a:srgbClr val="F0F3FC">
                  <a:alpha val="0"/>
                </a:srgbClr>
              </a:clrTo>
            </a:clrChange>
          </a:blip>
          <a:srcRect l="64962" t="19110" b="7234"/>
          <a:stretch>
            <a:fillRect/>
          </a:stretch>
        </p:blipFill>
        <p:spPr bwMode="auto">
          <a:xfrm>
            <a:off x="8397490" y="5589240"/>
            <a:ext cx="746510" cy="126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solidFill>
                  <a:srgbClr val="000099"/>
                </a:solidFill>
              </a:rPr>
              <a:t>Шестивековье</a:t>
            </a:r>
            <a:r>
              <a:rPr lang="ru-RU" dirty="0">
                <a:solidFill>
                  <a:srgbClr val="000099"/>
                </a:solidFill>
              </a:rPr>
              <a:t> Соликамска</a:t>
            </a:r>
          </a:p>
        </p:txBody>
      </p:sp>
      <p:pic>
        <p:nvPicPr>
          <p:cNvPr id="7170" name="Picture 2" descr="C:\Users\Admin\Desktop\СОВЕЩАНИЕ  ВОСПИТАНИЕ ОИПО\_BIn8IIKzX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5350" b="12201"/>
          <a:stretch>
            <a:fillRect/>
          </a:stretch>
        </p:blipFill>
        <p:spPr bwMode="auto">
          <a:xfrm>
            <a:off x="0" y="1889448"/>
            <a:ext cx="9144000" cy="4968552"/>
          </a:xfrm>
          <a:prstGeom prst="rect">
            <a:avLst/>
          </a:prstGeom>
          <a:noFill/>
        </p:spPr>
      </p:pic>
      <p:pic>
        <p:nvPicPr>
          <p:cNvPr id="5" name="Picture 2" descr="C:\Users\Admin\Desktop\СОВЕЩАНИЕ  ВОСПИТАНИЕ ОИПО\d9d66c6c5ae89ccebf500b99711b3ee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0F3FC"/>
              </a:clrFrom>
              <a:clrTo>
                <a:srgbClr val="F0F3FC">
                  <a:alpha val="0"/>
                </a:srgbClr>
              </a:clrTo>
            </a:clrChange>
          </a:blip>
          <a:srcRect l="64962" t="19110" b="7234"/>
          <a:stretch>
            <a:fillRect/>
          </a:stretch>
        </p:blipFill>
        <p:spPr bwMode="auto">
          <a:xfrm>
            <a:off x="8244408" y="72479"/>
            <a:ext cx="899592" cy="1528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dmin\Desktop\СОВЕЩАНИЕ  ВОСПИТАНИЕ ОИПО\2LBFCUItTE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099" b="19818"/>
          <a:stretch>
            <a:fillRect/>
          </a:stretch>
        </p:blipFill>
        <p:spPr bwMode="auto">
          <a:xfrm>
            <a:off x="0" y="0"/>
            <a:ext cx="7135521" cy="6858000"/>
          </a:xfrm>
          <a:prstGeom prst="rect">
            <a:avLst/>
          </a:prstGeom>
          <a:noFill/>
        </p:spPr>
      </p:pic>
      <p:pic>
        <p:nvPicPr>
          <p:cNvPr id="5" name="Picture 2" descr="C:\Users\Admin\AppData\Local\Temp\7zO0CD32694\IMG_0381.jpg"/>
          <p:cNvPicPr>
            <a:picLocks noChangeAspect="1" noChangeArrowheads="1"/>
          </p:cNvPicPr>
          <p:nvPr/>
        </p:nvPicPr>
        <p:blipFill>
          <a:blip r:embed="rId3" cstate="print"/>
          <a:srcRect l="4865" t="6202"/>
          <a:stretch>
            <a:fillRect/>
          </a:stretch>
        </p:blipFill>
        <p:spPr bwMode="auto">
          <a:xfrm rot="5400000">
            <a:off x="6847158" y="3314082"/>
            <a:ext cx="2434460" cy="1800200"/>
          </a:xfrm>
          <a:prstGeom prst="rect">
            <a:avLst/>
          </a:prstGeom>
          <a:noFill/>
        </p:spPr>
      </p:pic>
      <p:pic>
        <p:nvPicPr>
          <p:cNvPr id="6" name="Picture 3" descr="C:\Users\Admin\AppData\Local\Temp\7zO0CD88325\IMG_0380.jpg"/>
          <p:cNvPicPr>
            <a:picLocks noChangeAspect="1" noChangeArrowheads="1"/>
          </p:cNvPicPr>
          <p:nvPr/>
        </p:nvPicPr>
        <p:blipFill>
          <a:blip r:embed="rId4" cstate="print"/>
          <a:srcRect t="5645" r="9158" b="9071"/>
          <a:stretch>
            <a:fillRect/>
          </a:stretch>
        </p:blipFill>
        <p:spPr bwMode="auto">
          <a:xfrm rot="5400000">
            <a:off x="6778597" y="574331"/>
            <a:ext cx="2607078" cy="1835696"/>
          </a:xfrm>
          <a:prstGeom prst="rect">
            <a:avLst/>
          </a:prstGeom>
          <a:noFill/>
        </p:spPr>
      </p:pic>
      <p:pic>
        <p:nvPicPr>
          <p:cNvPr id="7" name="Picture 2" descr="C:\Users\Admin\Desktop\СОВЕЩАНИЕ  ВОСПИТАНИЕ ОИПО\d9d66c6c5ae89ccebf500b99711b3ee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0F3FC"/>
              </a:clrFrom>
              <a:clrTo>
                <a:srgbClr val="F0F3FC">
                  <a:alpha val="0"/>
                </a:srgbClr>
              </a:clrTo>
            </a:clrChange>
          </a:blip>
          <a:srcRect l="64962" t="19110" b="7234"/>
          <a:stretch>
            <a:fillRect/>
          </a:stretch>
        </p:blipFill>
        <p:spPr bwMode="auto">
          <a:xfrm>
            <a:off x="8341872" y="5494712"/>
            <a:ext cx="802128" cy="1363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\Desktop\СОВЕЩАНИЕ  ВОСПИТАНИЕ ОИПО\wJCwDD62CG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9850" cy="6858000"/>
          </a:xfrm>
          <a:prstGeom prst="rect">
            <a:avLst/>
          </a:prstGeom>
          <a:noFill/>
        </p:spPr>
      </p:pic>
      <p:pic>
        <p:nvPicPr>
          <p:cNvPr id="10244" name="Picture 4" descr="C:\Users\Admin\Desktop\СОВЕЩАНИЕ  ВОСПИТАНИЕ ОИПО\kp-VmXK5YKY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487" r="6994"/>
          <a:stretch>
            <a:fillRect/>
          </a:stretch>
        </p:blipFill>
        <p:spPr bwMode="auto">
          <a:xfrm>
            <a:off x="4535488" y="0"/>
            <a:ext cx="4608512" cy="68640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0"/>
            <a:ext cx="44454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</a:rPr>
              <a:t>Помощь СВО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0099"/>
                </a:solidFill>
              </a:rPr>
              <a:t>Мониторинг 2025: направления развития ВС</a:t>
            </a:r>
            <a:br>
              <a:rPr lang="ru-RU" sz="2800" b="1" dirty="0">
                <a:solidFill>
                  <a:srgbClr val="000099"/>
                </a:solidFill>
              </a:rPr>
            </a:br>
            <a:r>
              <a:rPr lang="ru-RU" sz="2800" b="1" dirty="0">
                <a:solidFill>
                  <a:srgbClr val="000099"/>
                </a:solidFill>
              </a:rPr>
              <a:t>в </a:t>
            </a:r>
            <a:r>
              <a:rPr lang="ru-RU" sz="2800" b="1" dirty="0" err="1">
                <a:solidFill>
                  <a:srgbClr val="000099"/>
                </a:solidFill>
              </a:rPr>
              <a:t>коентексте</a:t>
            </a:r>
            <a:r>
              <a:rPr lang="ru-RU" sz="2800" b="1" dirty="0">
                <a:solidFill>
                  <a:srgbClr val="000099"/>
                </a:solidFill>
              </a:rPr>
              <a:t> личностного развития детей и взрослых</a:t>
            </a:r>
            <a:br>
              <a:rPr lang="ru-RU" sz="2800" b="1" dirty="0">
                <a:solidFill>
                  <a:srgbClr val="000099"/>
                </a:solidFill>
              </a:rPr>
            </a:br>
            <a:endParaRPr lang="ru-RU" sz="2800" b="1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72816"/>
            <a:ext cx="8229600" cy="4824536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ru-RU" dirty="0">
                <a:solidFill>
                  <a:srgbClr val="000099"/>
                </a:solidFill>
              </a:rPr>
              <a:t>ОБЪЕДИНЕНИЕ взрослых и детей, ОБЩИЕ ТРАДИЦИОННЫЕ ДУХОВНО-НРАВСТВЕННЫЕ ЦЕННОСТИ И ОБЩАЯ ИСТОРИЧЕСКАЯ СУДЬБА: </a:t>
            </a:r>
            <a:br>
              <a:rPr lang="ru-RU" dirty="0">
                <a:solidFill>
                  <a:srgbClr val="000099"/>
                </a:solidFill>
              </a:rPr>
            </a:br>
            <a:r>
              <a:rPr lang="ru-RU" dirty="0">
                <a:solidFill>
                  <a:srgbClr val="000099"/>
                </a:solidFill>
              </a:rPr>
              <a:t>- взаимодействие с семьей, семейные ценности</a:t>
            </a:r>
            <a:br>
              <a:rPr lang="ru-RU" dirty="0">
                <a:solidFill>
                  <a:srgbClr val="000099"/>
                </a:solidFill>
              </a:rPr>
            </a:br>
            <a:r>
              <a:rPr lang="ru-RU" dirty="0">
                <a:solidFill>
                  <a:srgbClr val="000099"/>
                </a:solidFill>
              </a:rPr>
              <a:t>- воспитание патриотизма и гражданственности, ценностное отношение к Родине</a:t>
            </a:r>
          </a:p>
          <a:p>
            <a:pPr marL="514350" indent="-514350">
              <a:buAutoNum type="arabicPeriod"/>
            </a:pPr>
            <a:r>
              <a:rPr lang="ru-RU" dirty="0">
                <a:solidFill>
                  <a:srgbClr val="000099"/>
                </a:solidFill>
              </a:rPr>
              <a:t>ФОРМИРОВАНИЕ БЕЗОПАСНОЙ ВОСПИТЫВАЮЩЕЙ ОБРАЗОВАТЕЛЬНОЙ СРЕДЫ, </a:t>
            </a:r>
            <a:br>
              <a:rPr lang="ru-RU" dirty="0">
                <a:solidFill>
                  <a:srgbClr val="000099"/>
                </a:solidFill>
              </a:rPr>
            </a:br>
            <a:r>
              <a:rPr lang="ru-RU" dirty="0">
                <a:solidFill>
                  <a:srgbClr val="000099"/>
                </a:solidFill>
              </a:rPr>
              <a:t>- ценность безопасного поведения и ЗОЖ</a:t>
            </a:r>
          </a:p>
          <a:p>
            <a:pPr marL="514350" indent="-514350">
              <a:buAutoNum type="arabicPeriod"/>
            </a:pPr>
            <a:r>
              <a:rPr lang="ru-RU" dirty="0">
                <a:solidFill>
                  <a:srgbClr val="000099"/>
                </a:solidFill>
              </a:rPr>
              <a:t>СОХРАНЕНИЕ И СОЗДАНИЕ ТРАДИЦИЙ, РИТУАЛОВ, ОСОБОЙ ШКОЛЬНОЙ «РЕЛИГИИ»:</a:t>
            </a:r>
          </a:p>
          <a:p>
            <a:pPr marL="514350" indent="-514350">
              <a:buNone/>
            </a:pPr>
            <a:r>
              <a:rPr lang="ru-RU" dirty="0">
                <a:solidFill>
                  <a:srgbClr val="000099"/>
                </a:solidFill>
              </a:rPr>
              <a:t>       - ценность гимназической событийности</a:t>
            </a:r>
          </a:p>
          <a:p>
            <a:pPr marL="514350" indent="-514350">
              <a:buNone/>
            </a:pPr>
            <a:r>
              <a:rPr lang="ru-RU" dirty="0">
                <a:solidFill>
                  <a:srgbClr val="000099"/>
                </a:solidFill>
              </a:rPr>
              <a:t>       - самодеятельность, самостоятельность </a:t>
            </a:r>
          </a:p>
          <a:p>
            <a:pPr marL="514350" indent="-514350">
              <a:buAutoNum type="arabicPeriod"/>
            </a:pPr>
            <a:endParaRPr lang="ru-RU" dirty="0">
              <a:solidFill>
                <a:srgbClr val="000099"/>
              </a:solidFill>
            </a:endParaRPr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4" name="Picture 2" descr="C:\Users\Admin\Desktop\СОВЕЩАНИЕ  ВОСПИТАНИЕ ОИПО\d9d66c6c5ae89ccebf500b99711b3ee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0F3FC"/>
              </a:clrFrom>
              <a:clrTo>
                <a:srgbClr val="F0F3FC">
                  <a:alpha val="0"/>
                </a:srgbClr>
              </a:clrTo>
            </a:clrChange>
          </a:blip>
          <a:srcRect l="64962" t="19110" b="7234"/>
          <a:stretch>
            <a:fillRect/>
          </a:stretch>
        </p:blipFill>
        <p:spPr bwMode="auto">
          <a:xfrm>
            <a:off x="7846706" y="4653136"/>
            <a:ext cx="1297293" cy="2204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8937" t="9534" r="30113" b="46367"/>
          <a:stretch>
            <a:fillRect/>
          </a:stretch>
        </p:blipFill>
        <p:spPr bwMode="auto">
          <a:xfrm>
            <a:off x="0" y="0"/>
            <a:ext cx="6084168" cy="3685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132" t="20600" r="29919" b="22700"/>
          <a:stretch>
            <a:fillRect/>
          </a:stretch>
        </p:blipFill>
        <p:spPr bwMode="auto">
          <a:xfrm>
            <a:off x="1897029" y="1213587"/>
            <a:ext cx="7246971" cy="564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F:\экспертно-аналитический семинар по качеству образования\Рисунок1 копия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854"/>
          <a:stretch>
            <a:fillRect/>
          </a:stretch>
        </p:blipFill>
        <p:spPr bwMode="auto">
          <a:xfrm>
            <a:off x="5940152" y="0"/>
            <a:ext cx="3096344" cy="1606415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будем рады встрече с вами </a:t>
            </a:r>
            <a:br>
              <a:rPr lang="ru-RU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нашей Гимназии!</a:t>
            </a:r>
            <a:endParaRPr lang="ru-RU" dirty="0">
              <a:solidFill>
                <a:srgbClr val="333399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91F978-6FC7-BBB1-734F-97AED0BC7809}"/>
              </a:ext>
            </a:extLst>
          </p:cNvPr>
          <p:cNvSpPr txBox="1"/>
          <p:nvPr/>
        </p:nvSpPr>
        <p:spPr>
          <a:xfrm>
            <a:off x="4067944" y="1412776"/>
            <a:ext cx="4572000" cy="734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defRPr sz="3600">
                <a:latin typeface="Montserrat Medium" panose="00000600000000000000" pitchFamily="2" charset="-52"/>
              </a:defRPr>
            </a:lvl1pPr>
          </a:lstStyle>
          <a:p>
            <a:pPr algn="l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Директор</a:t>
            </a:r>
            <a:r>
              <a:rPr lang="ru-RU" sz="2400" dirty="0">
                <a:solidFill>
                  <a:srgbClr val="436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Ольга Александровна </a:t>
            </a:r>
            <a:r>
              <a:rPr lang="ru-RU" sz="2400" dirty="0" err="1">
                <a:solidFill>
                  <a:srgbClr val="436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Зюльганова</a:t>
            </a:r>
            <a:endParaRPr lang="ru-RU" sz="2400" dirty="0">
              <a:solidFill>
                <a:srgbClr val="4366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2400" dirty="0">
              <a:solidFill>
                <a:srgbClr val="4366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Телефон</a:t>
            </a:r>
            <a:r>
              <a:rPr lang="ru-RU" sz="2400" dirty="0">
                <a:solidFill>
                  <a:srgbClr val="436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89082538047</a:t>
            </a:r>
          </a:p>
          <a:p>
            <a:pPr algn="l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Госпаблик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Гимназии </a:t>
            </a:r>
          </a:p>
          <a:p>
            <a:pPr algn="l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ЖИВОЙ ЖУРНАЛ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https://vk.com/gimn1solkam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Официальный сайт Гимназии </a:t>
            </a:r>
            <a:r>
              <a:rPr lang="ru-RU" sz="2400" u="sng" dirty="0">
                <a:solidFill>
                  <a:srgbClr val="436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гимн1солкам.рф</a:t>
            </a:r>
          </a:p>
          <a:p>
            <a:pPr algn="l"/>
            <a:endParaRPr lang="ru-RU" sz="2400" u="sng" dirty="0">
              <a:solidFill>
                <a:srgbClr val="4366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Электронная почта </a:t>
            </a:r>
            <a:r>
              <a:rPr lang="en-US" sz="2400" dirty="0">
                <a:solidFill>
                  <a:srgbClr val="4366D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gimn1sol@sosh.permkrai.ru</a:t>
            </a:r>
            <a:endParaRPr lang="ru-RU" sz="2400" dirty="0">
              <a:solidFill>
                <a:srgbClr val="4366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2400" dirty="0">
              <a:solidFill>
                <a:srgbClr val="4366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Телефон</a:t>
            </a:r>
            <a:r>
              <a:rPr lang="ru-RU" sz="2400" dirty="0">
                <a:solidFill>
                  <a:srgbClr val="4366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8(24253)20099</a:t>
            </a:r>
          </a:p>
          <a:p>
            <a:pPr algn="l"/>
            <a:endParaRPr lang="ru-RU" sz="2400" dirty="0">
              <a:solidFill>
                <a:srgbClr val="4366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2400" dirty="0"/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J7yy4M6ikV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628800"/>
            <a:ext cx="2669208" cy="407707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132" t="20600" r="29919" b="22700"/>
          <a:stretch>
            <a:fillRect/>
          </a:stretch>
        </p:blipFill>
        <p:spPr bwMode="auto">
          <a:xfrm>
            <a:off x="5364088" y="3913958"/>
            <a:ext cx="3779912" cy="294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29416" t="10178" r="32473" b="8681"/>
          <a:stretch>
            <a:fillRect/>
          </a:stretch>
        </p:blipFill>
        <p:spPr bwMode="auto">
          <a:xfrm>
            <a:off x="0" y="2838"/>
            <a:ext cx="5724128" cy="685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F:\экспертно-аналитический семинар по качеству образования\Рисунок1 копия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854"/>
          <a:stretch>
            <a:fillRect/>
          </a:stretch>
        </p:blipFill>
        <p:spPr bwMode="auto">
          <a:xfrm>
            <a:off x="6047656" y="0"/>
            <a:ext cx="3096344" cy="160641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251520" y="1340768"/>
            <a:ext cx="6926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Необходимость соответствовать ФГОС, образовательным реформам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2204864"/>
            <a:ext cx="6838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Социальная ответственность: требование общества (родителей…)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2924944"/>
            <a:ext cx="5706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Конкурентоспособность, стремление повысить престиж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520" y="3717032"/>
            <a:ext cx="4051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Обеспечение устойчивого развития ОО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9512" y="4365104"/>
            <a:ext cx="5596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Профессиональное удовлетворение, карьерный рост…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0099"/>
                </a:solidFill>
              </a:rPr>
              <a:t>Нет, это не схема московского метро. </a:t>
            </a:r>
            <a:br>
              <a:rPr lang="ru-RU" sz="2400" b="1" dirty="0">
                <a:solidFill>
                  <a:srgbClr val="000099"/>
                </a:solidFill>
              </a:rPr>
            </a:br>
            <a:r>
              <a:rPr lang="ru-RU" sz="2400" b="1" dirty="0">
                <a:solidFill>
                  <a:srgbClr val="000099"/>
                </a:solidFill>
              </a:rPr>
              <a:t>Это карта трендов и технологий на ближайшее тридцатилетие…</a:t>
            </a:r>
          </a:p>
        </p:txBody>
      </p:sp>
      <p:pic>
        <p:nvPicPr>
          <p:cNvPr id="4098" name="Picture 2" descr="C:\Users\Admin\Desktop\Новая папка\ExR6nRtftqQ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4" y="1268760"/>
            <a:ext cx="7776866" cy="5374948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C0E4FA"/>
              </a:clrFrom>
              <a:clrTo>
                <a:srgbClr val="C0E4FA">
                  <a:alpha val="0"/>
                </a:srgbClr>
              </a:clrTo>
            </a:clrChange>
          </a:blip>
          <a:srcRect l="67499" t="964" r="18501" b="78042"/>
          <a:stretch>
            <a:fillRect/>
          </a:stretch>
        </p:blipFill>
        <p:spPr bwMode="auto">
          <a:xfrm>
            <a:off x="8028384" y="188640"/>
            <a:ext cx="864096" cy="648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F:\экспертно-аналитический семинар по качеству образования\Рисунок1 копия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505" t="11854"/>
          <a:stretch>
            <a:fillRect/>
          </a:stretch>
        </p:blipFill>
        <p:spPr bwMode="auto">
          <a:xfrm>
            <a:off x="467544" y="0"/>
            <a:ext cx="1204343" cy="886335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70" name="AutoShape 2" descr="https://optim.tildacdn.com/tild6633-3731-4933-a530-306361393039/-/format/webp/image1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3308" t="40160" r="14202" b="10272"/>
          <a:stretch>
            <a:fillRect/>
          </a:stretch>
        </p:blipFill>
        <p:spPr bwMode="auto">
          <a:xfrm>
            <a:off x="-29412" y="548680"/>
            <a:ext cx="917341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3" cstate="print"/>
          <a:srcRect l="12351" t="10991" r="29992" b="14368"/>
          <a:stretch>
            <a:fillRect/>
          </a:stretch>
        </p:blipFill>
        <p:spPr bwMode="auto">
          <a:xfrm>
            <a:off x="3563888" y="1772816"/>
            <a:ext cx="5328592" cy="422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E32FE4F-F537-2AAB-BCD3-F792650A2273}"/>
              </a:ext>
            </a:extLst>
          </p:cNvPr>
          <p:cNvSpPr txBox="1"/>
          <p:nvPr/>
        </p:nvSpPr>
        <p:spPr>
          <a:xfrm>
            <a:off x="179512" y="2060848"/>
            <a:ext cx="334327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2000" dirty="0">
                <a:solidFill>
                  <a:srgbClr val="674CD0"/>
                </a:solidFill>
                <a:latin typeface="Arial" panose="020B0604020202020204" pitchFamily="34" charset="0"/>
              </a:rPr>
              <a:t>Высокий уровень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</a:rPr>
              <a:t>(185 баллов) соответствия гимназии статусу проекта «Школа Минпросвещения России»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DBE3549-63D5-03BE-284D-1BA3D3BE17E0}"/>
              </a:ext>
            </a:extLst>
          </p:cNvPr>
          <p:cNvSpPr/>
          <p:nvPr/>
        </p:nvSpPr>
        <p:spPr>
          <a:xfrm>
            <a:off x="611560" y="332656"/>
            <a:ext cx="80417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Результат самодиагностики в рамках Проекта</a:t>
            </a:r>
          </a:p>
          <a:p>
            <a:pPr lvl="0" algn="ctr">
              <a:defRPr/>
            </a:pPr>
            <a:r>
              <a:rPr lang="ru-RU" sz="28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«Школа </a:t>
            </a:r>
            <a:r>
              <a:rPr lang="ru-RU" sz="2800" b="1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Минпросвещения</a:t>
            </a:r>
            <a:r>
              <a:rPr lang="ru-RU" sz="28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России»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5657671"/>
            <a:ext cx="87268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Проект позволил нам </a:t>
            </a:r>
            <a:r>
              <a:rPr lang="ru-RU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сверить ориентиры, выстроить логические цепочки и систему устранения дефицитов, выявить слабые стороны направлений развития, определить факторы, влияющие на результаты работы, и принять эффективные управленческие решения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b="1" dirty="0">
              <a:solidFill>
                <a:srgbClr val="674CD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F:\экспертно-аналитический семинар по качеству образования\Рисунок1 копия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854"/>
          <a:stretch>
            <a:fillRect/>
          </a:stretch>
        </p:blipFill>
        <p:spPr bwMode="auto">
          <a:xfrm>
            <a:off x="4716016" y="2492896"/>
            <a:ext cx="1553940" cy="8062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19417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4392488" cy="1143000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hlinkClick r:id="rId3"/>
              </a:rPr>
              <a:t>НИКО -2023</a:t>
            </a:r>
            <a:br>
              <a:rPr lang="ru-RU" sz="2000" dirty="0">
                <a:hlinkClick r:id="rId3"/>
              </a:rPr>
            </a:br>
            <a:r>
              <a:rPr lang="en-US" sz="2000" dirty="0">
                <a:hlinkClick r:id="rId3"/>
              </a:rPr>
              <a:t>https://vk.com/doc86447548_688000774?hash=IAHtqK6sSyfAU5LwIXLgCBqzXHfQA9O5NRtUcz4TACT&amp;dl=LfgN1MoVwXVK6bg4pWwmLXe0ZJM7h3oJEG9XKUCscbP&amp;from_module=vkmsg_desktop</a:t>
            </a:r>
            <a:r>
              <a:rPr lang="ru-RU" sz="2000" dirty="0"/>
              <a:t> </a:t>
            </a: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16887" t="18133" r="18677" b="24591"/>
          <a:stretch>
            <a:fillRect/>
          </a:stretch>
        </p:blipFill>
        <p:spPr bwMode="auto">
          <a:xfrm>
            <a:off x="-18256" y="0"/>
            <a:ext cx="9162256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16887" t="18133" r="18677" b="24591"/>
          <a:stretch>
            <a:fillRect/>
          </a:stretch>
        </p:blipFill>
        <p:spPr bwMode="auto">
          <a:xfrm>
            <a:off x="0" y="0"/>
            <a:ext cx="9162256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 l="15356" t="35000" r="41332" b="6901"/>
          <a:stretch>
            <a:fillRect/>
          </a:stretch>
        </p:blipFill>
        <p:spPr bwMode="auto">
          <a:xfrm>
            <a:off x="5220072" y="3897218"/>
            <a:ext cx="3923928" cy="296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333399"/>
                </a:solidFill>
                <a:hlinkClick r:id="rId3" action="ppaction://hlinkfile"/>
              </a:rPr>
              <a:t>Самообследование</a:t>
            </a:r>
            <a:r>
              <a:rPr lang="ru-RU" b="1" dirty="0">
                <a:solidFill>
                  <a:srgbClr val="333399"/>
                </a:solidFill>
                <a:hlinkClick r:id="rId3" action="ppaction://hlinkfile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/>
              <a:t>Самообследование</a:t>
            </a:r>
            <a:r>
              <a:rPr lang="ru-RU" dirty="0"/>
              <a:t> школы – обязательная регулярная процедура, осуществляемая образовательными организациями в соответствии с Порядком проведения </a:t>
            </a:r>
            <a:r>
              <a:rPr lang="ru-RU" dirty="0" err="1"/>
              <a:t>самообследования</a:t>
            </a:r>
            <a:r>
              <a:rPr lang="ru-RU" dirty="0"/>
              <a:t> образовательной организацией (утв. Приказом Министерства образования и науки от 14.06.2013г.№462)</a:t>
            </a:r>
          </a:p>
        </p:txBody>
      </p:sp>
      <p:pic>
        <p:nvPicPr>
          <p:cNvPr id="4" name="Picture 2" descr="F:\экспертно-аналитический семинар по качеству образования\Рисунок1 копия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854"/>
          <a:stretch>
            <a:fillRect/>
          </a:stretch>
        </p:blipFill>
        <p:spPr bwMode="auto">
          <a:xfrm>
            <a:off x="8172400" y="116632"/>
            <a:ext cx="859968" cy="44616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37112"/>
            <a:ext cx="8229600" cy="1143000"/>
          </a:xfrm>
        </p:spPr>
        <p:txBody>
          <a:bodyPr/>
          <a:lstStyle/>
          <a:p>
            <a:r>
              <a:rPr lang="ru-RU" dirty="0">
                <a:hlinkClick r:id="rId2" action="ppaction://hlinkfile"/>
              </a:rPr>
              <a:t>Положение о ВСОКО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5837" t="16542" r="25837" b="43683"/>
          <a:stretch>
            <a:fillRect/>
          </a:stretch>
        </p:blipFill>
        <p:spPr bwMode="auto">
          <a:xfrm>
            <a:off x="179512" y="692696"/>
            <a:ext cx="871008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F:\экспертно-аналитический семинар по качеству образования\Рисунок1 копия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854"/>
          <a:stretch>
            <a:fillRect/>
          </a:stretch>
        </p:blipFill>
        <p:spPr bwMode="auto">
          <a:xfrm>
            <a:off x="8172400" y="116632"/>
            <a:ext cx="859968" cy="44616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1050</Words>
  <Application>Microsoft Office PowerPoint</Application>
  <PresentationFormat>Экран (4:3)</PresentationFormat>
  <Paragraphs>138</Paragraphs>
  <Slides>20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Нет, это не схема московского метро.  Это карта трендов и технологий на ближайшее тридцатилетие…</vt:lpstr>
      <vt:lpstr>Презентация PowerPoint</vt:lpstr>
      <vt:lpstr>Презентация PowerPoint</vt:lpstr>
      <vt:lpstr>НИКО -2023 https://vk.com/doc86447548_688000774?hash=IAHtqK6sSyfAU5LwIXLgCBqzXHfQA9O5NRtUcz4TACT&amp;dl=LfgN1MoVwXVK6bg4pWwmLXe0ZJM7h3oJEG9XKUCscbP&amp;from_module=vkmsg_desktop </vt:lpstr>
      <vt:lpstr>Самообследование </vt:lpstr>
      <vt:lpstr>Положение о ВСОКО</vt:lpstr>
      <vt:lpstr>Разработка критериев и показателей мониторинга результативности ВС</vt:lpstr>
      <vt:lpstr>Привлечение родителей к процессу мониторинга воспитательной системы школы</vt:lpstr>
      <vt:lpstr>Выбор правильной формы анкетирования</vt:lpstr>
      <vt:lpstr>Современные онлайн-платформы для опросов и анкетирования</vt:lpstr>
      <vt:lpstr>Презентация PowerPoint</vt:lpstr>
      <vt:lpstr>Эпоха национального испытания, национального возрождения</vt:lpstr>
      <vt:lpstr>Шестивековье Соликамска</vt:lpstr>
      <vt:lpstr>Презентация PowerPoint</vt:lpstr>
      <vt:lpstr>Презентация PowerPoint</vt:lpstr>
      <vt:lpstr>Мониторинг 2025: направления развития ВС в коентексте личностного развития детей и взрослых </vt:lpstr>
      <vt:lpstr>Мы будем рады встрече с вами  в нашей Гимназии!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Семья. Общество.Отечество.</dc:title>
  <dc:creator>Admin</dc:creator>
  <cp:lastModifiedBy>Пользователь</cp:lastModifiedBy>
  <cp:revision>75</cp:revision>
  <dcterms:created xsi:type="dcterms:W3CDTF">2025-05-10T07:50:48Z</dcterms:created>
  <dcterms:modified xsi:type="dcterms:W3CDTF">2025-05-15T08:19:28Z</dcterms:modified>
</cp:coreProperties>
</file>